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5"/>
  </p:notesMasterIdLst>
  <p:sldIdLst>
    <p:sldId id="256" r:id="rId5"/>
    <p:sldId id="262" r:id="rId6"/>
    <p:sldId id="265" r:id="rId7"/>
    <p:sldId id="264" r:id="rId8"/>
    <p:sldId id="257" r:id="rId9"/>
    <p:sldId id="271" r:id="rId10"/>
    <p:sldId id="287" r:id="rId11"/>
    <p:sldId id="286" r:id="rId12"/>
    <p:sldId id="258" r:id="rId13"/>
    <p:sldId id="266" r:id="rId14"/>
    <p:sldId id="267" r:id="rId15"/>
    <p:sldId id="259" r:id="rId16"/>
    <p:sldId id="268" r:id="rId17"/>
    <p:sldId id="269" r:id="rId18"/>
    <p:sldId id="260" r:id="rId19"/>
    <p:sldId id="273" r:id="rId20"/>
    <p:sldId id="275" r:id="rId21"/>
    <p:sldId id="276" r:id="rId22"/>
    <p:sldId id="280" r:id="rId23"/>
    <p:sldId id="283" r:id="rId24"/>
    <p:sldId id="284" r:id="rId25"/>
    <p:sldId id="285" r:id="rId26"/>
    <p:sldId id="261" r:id="rId27"/>
    <p:sldId id="274" r:id="rId28"/>
    <p:sldId id="278" r:id="rId29"/>
    <p:sldId id="279" r:id="rId30"/>
    <p:sldId id="281" r:id="rId31"/>
    <p:sldId id="282" r:id="rId32"/>
    <p:sldId id="272" r:id="rId33"/>
    <p:sldId id="26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A95A64-60AD-4E16-BA85-3E631E61DB66}" v="27" dt="2023-11-30T05:34:17.863"/>
    <p1510:client id="{2823B3D6-D01D-43D1-BB22-9C80060E51DF}" v="633" dt="2023-11-30T21:02:28.636"/>
    <p1510:client id="{40ECFEE0-FA1E-BD30-F2D7-AAD1BC191932}" v="520" dt="2023-11-30T15:33:21.679"/>
    <p1510:client id="{42636BAB-B588-F600-2DA2-0F89A7E252BC}" v="134" dt="2023-11-30T20:10:51.613"/>
    <p1510:client id="{49A0A0D2-869E-4872-A409-108BF6016FD9}" v="1730" dt="2023-11-30T06:48:19.058"/>
    <p1510:client id="{556D0BB5-FDDC-35BD-1D60-3A199BCEF16C}" v="147" dt="2023-11-30T03:21:31"/>
    <p1510:client id="{A03C0253-EA41-4D43-8827-4BC561064713}" v="112" dt="2023-11-30T20:09:13.605"/>
    <p1510:client id="{D4110270-CF52-802B-5E7B-E5796FA8E60A}" v="2022" dt="2023-11-30T02:52:19.938"/>
    <p1510:client id="{DB477D96-E392-F9D8-0282-1AC04B39CA32}" v="492" dt="2023-11-29T06:55:15.806"/>
    <p1510:client id="{FDAB5790-AFD7-E733-1966-0021DACCA998}" v="1246" dt="2023-11-30T06:58:39.8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7"/>
  </p:normalViewPr>
  <p:slideViewPr>
    <p:cSldViewPr snapToGrid="0">
      <p:cViewPr varScale="1">
        <p:scale>
          <a:sx n="101" d="100"/>
          <a:sy n="101" d="100"/>
        </p:scale>
        <p:origin x="10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1D337A-F85F-4400-AD45-9DB3F53869AA}" type="datetimeFigureOut">
              <a:t>11/30/23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E84077-DE1F-4A77-9D76-9A4A003D20C3}" type="slidenum">
              <a:t>‹#›</a:t>
            </a:fld>
            <a:endParaRPr lang="en-US"/>
          </a:p>
        </p:txBody>
      </p:sp>
    </p:spTree>
    <p:extLst>
      <p:ext uri="{BB962C8B-B14F-4D97-AF65-F5344CB8AC3E}">
        <p14:creationId xmlns:p14="http://schemas.microsoft.com/office/powerpoint/2010/main" val="1948566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Sprint Planning is a designated time where a team collaboratively map out the next phase of their journey. It's a dynamic session where you define the 'what' and 'how' of our upcoming sprint. You identify our goals, select tasks, estimate efforts, and ensure that everyone on the same page. Essentially, Sprint Planning is your roadmap to success, ensuring that each step you take is purposeful aligned with the project objectives.</a:t>
            </a:r>
          </a:p>
        </p:txBody>
      </p:sp>
      <p:sp>
        <p:nvSpPr>
          <p:cNvPr id="4" name="Slide Number Placeholder 3"/>
          <p:cNvSpPr>
            <a:spLocks noGrp="1"/>
          </p:cNvSpPr>
          <p:nvPr>
            <p:ph type="sldNum" sz="quarter" idx="5"/>
          </p:nvPr>
        </p:nvSpPr>
        <p:spPr/>
        <p:txBody>
          <a:bodyPr/>
          <a:lstStyle/>
          <a:p>
            <a:fld id="{04E84077-DE1F-4A77-9D76-9A4A003D20C3}" type="slidenum">
              <a:t>12</a:t>
            </a:fld>
            <a:endParaRPr lang="en-US"/>
          </a:p>
        </p:txBody>
      </p:sp>
    </p:spTree>
    <p:extLst>
      <p:ext uri="{BB962C8B-B14F-4D97-AF65-F5344CB8AC3E}">
        <p14:creationId xmlns:p14="http://schemas.microsoft.com/office/powerpoint/2010/main" val="85456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11/30/23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11/30/23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11/30/23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11/30/23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manuelgross.blogspot.com/2017/07/como-acabar-con-la-locura-de-las.html" TargetMode="External"/><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atlassian.com/agile/scrum/ceremonies" TargetMode="External"/><Relationship Id="rId7" Type="http://schemas.openxmlformats.org/officeDocument/2006/relationships/hyperlink" Target="https://asana.com/resources/sprint-retrospective" TargetMode="External"/><Relationship Id="rId2" Type="http://schemas.openxmlformats.org/officeDocument/2006/relationships/hyperlink" Target="https://clickup.com/blog/agile-meetings/#0-what-are-agile-meetings-" TargetMode="External"/><Relationship Id="rId1" Type="http://schemas.openxmlformats.org/officeDocument/2006/relationships/slideLayout" Target="../slideLayouts/slideLayout2.xml"/><Relationship Id="rId6" Type="http://schemas.openxmlformats.org/officeDocument/2006/relationships/hyperlink" Target="https://asana.com/resources/backlog-refinement" TargetMode="External"/><Relationship Id="rId5" Type="http://schemas.openxmlformats.org/officeDocument/2006/relationships/hyperlink" Target="https://www.atlassian.com/agile/scrum/backlog-refinement" TargetMode="External"/><Relationship Id="rId4" Type="http://schemas.openxmlformats.org/officeDocument/2006/relationships/hyperlink" Target="https://plan.io/blog/agile-ceremonies-guide/#5-product-backlog-refinement"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youtube.com/watch?v=oHcmLKroPqw"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590662" y="3886832"/>
            <a:ext cx="4805996" cy="1297115"/>
          </a:xfrm>
        </p:spPr>
        <p:txBody>
          <a:bodyPr anchor="t">
            <a:normAutofit/>
          </a:bodyPr>
          <a:lstStyle/>
          <a:p>
            <a:pPr algn="l"/>
            <a:r>
              <a:rPr lang="en-US" sz="4000">
                <a:solidFill>
                  <a:schemeClr val="tx2"/>
                </a:solidFill>
                <a:cs typeface="Calibri Light"/>
              </a:rPr>
              <a:t>Meetings in the Scrum Methodology</a:t>
            </a:r>
          </a:p>
        </p:txBody>
      </p:sp>
      <p:sp>
        <p:nvSpPr>
          <p:cNvPr id="3" name="Subtitle 2"/>
          <p:cNvSpPr>
            <a:spLocks noGrp="1"/>
          </p:cNvSpPr>
          <p:nvPr>
            <p:ph type="subTitle" idx="1"/>
          </p:nvPr>
        </p:nvSpPr>
        <p:spPr>
          <a:xfrm>
            <a:off x="6590966" y="4661647"/>
            <a:ext cx="4805691" cy="838831"/>
          </a:xfrm>
        </p:spPr>
        <p:txBody>
          <a:bodyPr vert="horz" lIns="91440" tIns="45720" rIns="91440" bIns="45720" rtlCol="0" anchor="b">
            <a:normAutofit/>
          </a:bodyPr>
          <a:lstStyle/>
          <a:p>
            <a:pPr algn="l"/>
            <a:r>
              <a:rPr lang="en-US" sz="2000">
                <a:solidFill>
                  <a:schemeClr val="tx2"/>
                </a:solidFill>
                <a:cs typeface="Calibri"/>
              </a:rPr>
              <a:t>By: DevOpsDynasty</a:t>
            </a:r>
          </a:p>
        </p:txBody>
      </p:sp>
      <p:pic>
        <p:nvPicPr>
          <p:cNvPr id="7" name="Graphic 6" descr="Meeting">
            <a:extLst>
              <a:ext uri="{FF2B5EF4-FFF2-40B4-BE49-F238E27FC236}">
                <a16:creationId xmlns:a16="http://schemas.microsoft.com/office/drawing/2014/main" id="{BEAD380F-4E9D-89D9-FA6F-AAF08C556E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18276" y="729523"/>
            <a:ext cx="6858000" cy="5398953"/>
          </a:xfrm>
          <a:prstGeom prst="rect">
            <a:avLst/>
          </a:prstGeom>
          <a:ln>
            <a:noFill/>
          </a:ln>
          <a:effectLst>
            <a:outerShdw blurRad="419100" dist="152400" sx="94000" sy="940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AF6BDA-04FF-BD47-D5B3-D0D0E601D5C6}"/>
              </a:ext>
            </a:extLst>
          </p:cNvPr>
          <p:cNvSpPr>
            <a:spLocks noGrp="1"/>
          </p:cNvSpPr>
          <p:nvPr>
            <p:ph type="title"/>
          </p:nvPr>
        </p:nvSpPr>
        <p:spPr>
          <a:xfrm>
            <a:off x="758952" y="785366"/>
            <a:ext cx="4069055" cy="2072853"/>
          </a:xfrm>
        </p:spPr>
        <p:txBody>
          <a:bodyPr anchor="t">
            <a:normAutofit/>
          </a:bodyPr>
          <a:lstStyle/>
          <a:p>
            <a:r>
              <a:rPr lang="en-US" sz="4000">
                <a:cs typeface="Calibri Light"/>
              </a:rPr>
              <a:t>Backlog Refinement</a:t>
            </a:r>
          </a:p>
        </p:txBody>
      </p:sp>
      <p:pic>
        <p:nvPicPr>
          <p:cNvPr id="4" name="Picture 3" descr="Solved: Want to show story point on right of product backl...">
            <a:extLst>
              <a:ext uri="{FF2B5EF4-FFF2-40B4-BE49-F238E27FC236}">
                <a16:creationId xmlns:a16="http://schemas.microsoft.com/office/drawing/2014/main" id="{463F880A-6F05-3AB0-AEC2-B9C44D6E5C3B}"/>
              </a:ext>
            </a:extLst>
          </p:cNvPr>
          <p:cNvPicPr>
            <a:picLocks noChangeAspect="1"/>
          </p:cNvPicPr>
          <p:nvPr/>
        </p:nvPicPr>
        <p:blipFill>
          <a:blip r:embed="rId2"/>
          <a:stretch>
            <a:fillRect/>
          </a:stretch>
        </p:blipFill>
        <p:spPr>
          <a:xfrm>
            <a:off x="282950" y="2597159"/>
            <a:ext cx="4854040" cy="2151456"/>
          </a:xfrm>
          <a:prstGeom prst="rect">
            <a:avLst/>
          </a:prstGeom>
        </p:spPr>
      </p:pic>
      <p:sp>
        <p:nvSpPr>
          <p:cNvPr id="3" name="Content Placeholder 2">
            <a:extLst>
              <a:ext uri="{FF2B5EF4-FFF2-40B4-BE49-F238E27FC236}">
                <a16:creationId xmlns:a16="http://schemas.microsoft.com/office/drawing/2014/main" id="{A065568B-C799-8FEF-F64E-84EBC46816A0}"/>
              </a:ext>
            </a:extLst>
          </p:cNvPr>
          <p:cNvSpPr>
            <a:spLocks noGrp="1"/>
          </p:cNvSpPr>
          <p:nvPr>
            <p:ph idx="1"/>
          </p:nvPr>
        </p:nvSpPr>
        <p:spPr>
          <a:xfrm>
            <a:off x="6096000" y="785366"/>
            <a:ext cx="5257797" cy="5310632"/>
          </a:xfrm>
        </p:spPr>
        <p:txBody>
          <a:bodyPr vert="horz" lIns="91440" tIns="45720" rIns="91440" bIns="45720" rtlCol="0" anchor="ctr">
            <a:normAutofit/>
          </a:bodyPr>
          <a:lstStyle/>
          <a:p>
            <a:r>
              <a:rPr lang="en-US" sz="2000">
                <a:cs typeface="Calibri" panose="020F0502020204030204"/>
              </a:rPr>
              <a:t>Who: </a:t>
            </a:r>
            <a:endParaRPr lang="en-US"/>
          </a:p>
          <a:p>
            <a:pPr lvl="1"/>
            <a:r>
              <a:rPr lang="en-US" sz="1800">
                <a:cs typeface="Calibri" panose="020F0502020204030204"/>
              </a:rPr>
              <a:t>Project Manager, Product Owner, Developers.</a:t>
            </a:r>
          </a:p>
          <a:p>
            <a:r>
              <a:rPr lang="en-US" sz="2000">
                <a:cs typeface="Calibri" panose="020F0502020204030204"/>
              </a:rPr>
              <a:t>When: </a:t>
            </a:r>
          </a:p>
          <a:p>
            <a:pPr lvl="1"/>
            <a:r>
              <a:rPr lang="en-US" sz="1800">
                <a:cs typeface="Calibri" panose="020F0502020204030204"/>
              </a:rPr>
              <a:t>As much as needed to maintain a refined Project Backlog.</a:t>
            </a:r>
          </a:p>
          <a:p>
            <a:r>
              <a:rPr lang="en-US" sz="2000">
                <a:cs typeface="Calibri" panose="020F0502020204030204"/>
              </a:rPr>
              <a:t>What: </a:t>
            </a:r>
          </a:p>
          <a:p>
            <a:pPr lvl="1"/>
            <a:r>
              <a:rPr lang="en-US" sz="1800">
                <a:cs typeface="Calibri" panose="020F0502020204030204"/>
              </a:rPr>
              <a:t>Tasks are checked for relevance and size</a:t>
            </a:r>
          </a:p>
          <a:p>
            <a:pPr lvl="1"/>
            <a:r>
              <a:rPr lang="en-US" sz="1800">
                <a:cs typeface="Calibri" panose="020F0502020204030204"/>
              </a:rPr>
              <a:t>Tasks are assigned priorities</a:t>
            </a:r>
          </a:p>
          <a:p>
            <a:pPr lvl="1"/>
            <a:r>
              <a:rPr lang="en-US" sz="1800">
                <a:cs typeface="Calibri" panose="020F0502020204030204"/>
              </a:rPr>
              <a:t>Additional details are added to tasks</a:t>
            </a:r>
          </a:p>
          <a:p>
            <a:pPr lvl="1"/>
            <a:r>
              <a:rPr lang="en-US" sz="1800" b="1">
                <a:cs typeface="Calibri" panose="020F0502020204030204"/>
              </a:rPr>
              <a:t>Tasks are estimated</a:t>
            </a:r>
          </a:p>
          <a:p>
            <a:pPr lvl="1"/>
            <a:endParaRPr lang="en-US" sz="1800" b="1">
              <a:cs typeface="Calibri" panose="020F0502020204030204"/>
            </a:endParaRPr>
          </a:p>
          <a:p>
            <a:pPr lvl="1"/>
            <a:r>
              <a:rPr lang="en-US" sz="1800">
                <a:cs typeface="Calibri" panose="020F0502020204030204"/>
              </a:rPr>
              <a:t>Bonus: Helps gives all team members a unified vision for the project</a:t>
            </a:r>
            <a:endParaRPr lang="en-US" sz="1800" b="1">
              <a:cs typeface="Calibri" panose="020F0502020204030204"/>
            </a:endParaRPr>
          </a:p>
        </p:txBody>
      </p:sp>
    </p:spTree>
    <p:extLst>
      <p:ext uri="{BB962C8B-B14F-4D97-AF65-F5344CB8AC3E}">
        <p14:creationId xmlns:p14="http://schemas.microsoft.com/office/powerpoint/2010/main" val="1923114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3E65D517-46E4-8037-A63D-629DE1253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AF6BDA-04FF-BD47-D5B3-D0D0E601D5C6}"/>
              </a:ext>
            </a:extLst>
          </p:cNvPr>
          <p:cNvSpPr>
            <a:spLocks noGrp="1"/>
          </p:cNvSpPr>
          <p:nvPr>
            <p:ph type="title"/>
          </p:nvPr>
        </p:nvSpPr>
        <p:spPr>
          <a:xfrm>
            <a:off x="758952" y="276198"/>
            <a:ext cx="10477600" cy="1157242"/>
          </a:xfrm>
        </p:spPr>
        <p:txBody>
          <a:bodyPr>
            <a:normAutofit/>
          </a:bodyPr>
          <a:lstStyle/>
          <a:p>
            <a:r>
              <a:rPr lang="en-US" sz="4000">
                <a:cs typeface="Calibri Light"/>
              </a:rPr>
              <a:t>Backlog Refinement  - Estimation</a:t>
            </a:r>
          </a:p>
        </p:txBody>
      </p:sp>
      <p:sp>
        <p:nvSpPr>
          <p:cNvPr id="3" name="Content Placeholder 2">
            <a:extLst>
              <a:ext uri="{FF2B5EF4-FFF2-40B4-BE49-F238E27FC236}">
                <a16:creationId xmlns:a16="http://schemas.microsoft.com/office/drawing/2014/main" id="{A065568B-C799-8FEF-F64E-84EBC46816A0}"/>
              </a:ext>
            </a:extLst>
          </p:cNvPr>
          <p:cNvSpPr>
            <a:spLocks/>
          </p:cNvSpPr>
          <p:nvPr/>
        </p:nvSpPr>
        <p:spPr>
          <a:xfrm>
            <a:off x="1250830" y="2260158"/>
            <a:ext cx="9690340" cy="713645"/>
          </a:xfrm>
          <a:prstGeom prst="rect">
            <a:avLst/>
          </a:prstGeom>
        </p:spPr>
        <p:txBody>
          <a:bodyPr vert="horz" lIns="91440" tIns="45720" rIns="91440" bIns="45720" rtlCol="0" anchor="t">
            <a:normAutofit/>
          </a:bodyPr>
          <a:lstStyle/>
          <a:p>
            <a:pPr algn="ctr" defTabSz="841248">
              <a:spcAft>
                <a:spcPts val="600"/>
              </a:spcAft>
            </a:pPr>
            <a:r>
              <a:rPr lang="en-US" sz="2400" kern="1200">
                <a:latin typeface="+mn-lt"/>
                <a:ea typeface="+mn-ea"/>
                <a:cs typeface="Calibri" panose="020F0502020204030204"/>
              </a:rPr>
              <a:t>Let's go through an example task estimation together!</a:t>
            </a:r>
            <a:endParaRPr lang="en-US" sz="2400">
              <a:ea typeface="+mn-ea"/>
            </a:endParaRPr>
          </a:p>
          <a:p>
            <a:pPr defTabSz="841248">
              <a:spcAft>
                <a:spcPts val="600"/>
              </a:spcAft>
            </a:pPr>
            <a:endParaRPr lang="en-US" sz="1656" kern="1200">
              <a:solidFill>
                <a:schemeClr val="tx1"/>
              </a:solidFill>
              <a:latin typeface="+mn-lt"/>
              <a:ea typeface="+mn-ea"/>
              <a:cs typeface="Calibri" panose="020F0502020204030204"/>
            </a:endParaRPr>
          </a:p>
          <a:p>
            <a:pPr defTabSz="841248">
              <a:spcAft>
                <a:spcPts val="600"/>
              </a:spcAft>
            </a:pPr>
            <a:endParaRPr lang="en-US" sz="1656" kern="1200">
              <a:solidFill>
                <a:schemeClr val="tx1"/>
              </a:solidFill>
              <a:latin typeface="+mn-lt"/>
              <a:ea typeface="+mn-ea"/>
              <a:cs typeface="Calibri" panose="020F0502020204030204"/>
            </a:endParaRPr>
          </a:p>
          <a:p>
            <a:pPr defTabSz="841248">
              <a:spcAft>
                <a:spcPts val="600"/>
              </a:spcAft>
            </a:pPr>
            <a:endParaRPr lang="en-US" sz="1656" kern="1200">
              <a:solidFill>
                <a:schemeClr val="tx1"/>
              </a:solidFill>
              <a:latin typeface="+mn-lt"/>
              <a:ea typeface="+mn-ea"/>
              <a:cs typeface="Calibri" panose="020F0502020204030204"/>
            </a:endParaRPr>
          </a:p>
          <a:p>
            <a:pPr defTabSz="841248">
              <a:spcAft>
                <a:spcPts val="600"/>
              </a:spcAft>
            </a:pPr>
            <a:endParaRPr lang="en-US" sz="1656" kern="1200">
              <a:solidFill>
                <a:schemeClr val="tx1"/>
              </a:solidFill>
              <a:latin typeface="+mn-lt"/>
              <a:ea typeface="+mn-ea"/>
              <a:cs typeface="Calibri" panose="020F0502020204030204"/>
            </a:endParaRPr>
          </a:p>
          <a:p>
            <a:pPr defTabSz="841248">
              <a:spcAft>
                <a:spcPts val="600"/>
              </a:spcAft>
            </a:pPr>
            <a:endParaRPr lang="en-US" sz="1656" kern="1200">
              <a:solidFill>
                <a:schemeClr val="tx1"/>
              </a:solidFill>
              <a:latin typeface="+mn-lt"/>
              <a:ea typeface="+mn-ea"/>
              <a:cs typeface="Calibri" panose="020F0502020204030204"/>
            </a:endParaRPr>
          </a:p>
          <a:p>
            <a:pPr defTabSz="841248">
              <a:spcAft>
                <a:spcPts val="600"/>
              </a:spcAft>
            </a:pPr>
            <a:endParaRPr lang="en-US" sz="1656" kern="1200">
              <a:solidFill>
                <a:schemeClr val="tx1"/>
              </a:solidFill>
              <a:latin typeface="+mn-lt"/>
              <a:ea typeface="+mn-ea"/>
              <a:cs typeface="Calibri" panose="020F0502020204030204"/>
            </a:endParaRPr>
          </a:p>
          <a:p>
            <a:pPr>
              <a:spcAft>
                <a:spcPts val="600"/>
              </a:spcAft>
            </a:pPr>
            <a:endParaRPr lang="en-US" sz="1800">
              <a:cs typeface="Calibri"/>
            </a:endParaRPr>
          </a:p>
        </p:txBody>
      </p:sp>
      <p:pic>
        <p:nvPicPr>
          <p:cNvPr id="4" name="Picture 3" descr="A qr code with a few black squares&#10;&#10;Description automatically generated">
            <a:extLst>
              <a:ext uri="{FF2B5EF4-FFF2-40B4-BE49-F238E27FC236}">
                <a16:creationId xmlns:a16="http://schemas.microsoft.com/office/drawing/2014/main" id="{58E91C73-3E03-E817-EFAA-431EF0301479}"/>
              </a:ext>
            </a:extLst>
          </p:cNvPr>
          <p:cNvPicPr>
            <a:picLocks noChangeAspect="1"/>
          </p:cNvPicPr>
          <p:nvPr/>
        </p:nvPicPr>
        <p:blipFill>
          <a:blip r:embed="rId2"/>
          <a:stretch>
            <a:fillRect/>
          </a:stretch>
        </p:blipFill>
        <p:spPr>
          <a:xfrm>
            <a:off x="5335974" y="3104519"/>
            <a:ext cx="1520054" cy="1510063"/>
          </a:xfrm>
          <a:prstGeom prst="rect">
            <a:avLst/>
          </a:prstGeom>
        </p:spPr>
      </p:pic>
      <p:sp>
        <p:nvSpPr>
          <p:cNvPr id="5" name="TextBox 4">
            <a:extLst>
              <a:ext uri="{FF2B5EF4-FFF2-40B4-BE49-F238E27FC236}">
                <a16:creationId xmlns:a16="http://schemas.microsoft.com/office/drawing/2014/main" id="{EB110E92-9105-EF8F-98D0-05B856D5BED4}"/>
              </a:ext>
            </a:extLst>
          </p:cNvPr>
          <p:cNvSpPr txBox="1"/>
          <p:nvPr/>
        </p:nvSpPr>
        <p:spPr>
          <a:xfrm>
            <a:off x="4152561" y="4753822"/>
            <a:ext cx="3885841" cy="12654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841248">
              <a:spcAft>
                <a:spcPts val="600"/>
              </a:spcAft>
            </a:pPr>
            <a:r>
              <a:rPr lang="en-US" sz="1656" kern="1200">
                <a:solidFill>
                  <a:schemeClr val="tx1"/>
                </a:solidFill>
                <a:latin typeface="+mn-lt"/>
                <a:ea typeface="+mn-ea"/>
                <a:cs typeface="Calibri"/>
              </a:rPr>
              <a:t>Scan this to visit the website where we will estimate the task.</a:t>
            </a:r>
          </a:p>
          <a:p>
            <a:pPr algn="ctr" defTabSz="841248">
              <a:spcAft>
                <a:spcPts val="600"/>
              </a:spcAft>
            </a:pPr>
            <a:endParaRPr lang="en-US" sz="1656" kern="1200">
              <a:solidFill>
                <a:schemeClr val="tx1"/>
              </a:solidFill>
              <a:latin typeface="+mn-lt"/>
              <a:ea typeface="+mn-ea"/>
              <a:cs typeface="Calibri"/>
            </a:endParaRPr>
          </a:p>
          <a:p>
            <a:pPr algn="ctr" defTabSz="841248">
              <a:spcAft>
                <a:spcPts val="600"/>
              </a:spcAft>
            </a:pPr>
            <a:r>
              <a:rPr lang="en-US" sz="1656" kern="1200">
                <a:solidFill>
                  <a:schemeClr val="tx1"/>
                </a:solidFill>
                <a:latin typeface="+mn-lt"/>
                <a:ea typeface="+mn-ea"/>
                <a:cs typeface="Calibri"/>
              </a:rPr>
              <a:t>Don't make an account, just enter a name.</a:t>
            </a:r>
            <a:endParaRPr lang="en-US">
              <a:cs typeface="Calibri"/>
            </a:endParaRPr>
          </a:p>
        </p:txBody>
      </p:sp>
      <p:pic>
        <p:nvPicPr>
          <p:cNvPr id="6" name="Picture 5" descr="Estimation Clipart | Free Images at Clker.com - vector clip art online,  royalty free &amp; public domain">
            <a:extLst>
              <a:ext uri="{FF2B5EF4-FFF2-40B4-BE49-F238E27FC236}">
                <a16:creationId xmlns:a16="http://schemas.microsoft.com/office/drawing/2014/main" id="{2AF2D5C4-9B83-DF20-D385-121FD4C31793}"/>
              </a:ext>
            </a:extLst>
          </p:cNvPr>
          <p:cNvPicPr>
            <a:picLocks noChangeAspect="1"/>
          </p:cNvPicPr>
          <p:nvPr/>
        </p:nvPicPr>
        <p:blipFill>
          <a:blip r:embed="rId3"/>
          <a:stretch>
            <a:fillRect/>
          </a:stretch>
        </p:blipFill>
        <p:spPr>
          <a:xfrm rot="840000">
            <a:off x="8522053" y="3189418"/>
            <a:ext cx="3360019" cy="2532193"/>
          </a:xfrm>
          <a:prstGeom prst="rect">
            <a:avLst/>
          </a:prstGeom>
        </p:spPr>
      </p:pic>
      <p:pic>
        <p:nvPicPr>
          <p:cNvPr id="9" name="Picture 8" descr="Notebook Label To Do List Icon Clipart in Cartoon Animated Vector 14457026  Vector Art at Vecteezy">
            <a:extLst>
              <a:ext uri="{FF2B5EF4-FFF2-40B4-BE49-F238E27FC236}">
                <a16:creationId xmlns:a16="http://schemas.microsoft.com/office/drawing/2014/main" id="{DC45ACD9-398D-D273-49F8-3944DD6B3BCD}"/>
              </a:ext>
            </a:extLst>
          </p:cNvPr>
          <p:cNvPicPr>
            <a:picLocks noChangeAspect="1"/>
          </p:cNvPicPr>
          <p:nvPr/>
        </p:nvPicPr>
        <p:blipFill>
          <a:blip r:embed="rId4"/>
          <a:stretch>
            <a:fillRect/>
          </a:stretch>
        </p:blipFill>
        <p:spPr>
          <a:xfrm rot="-600000">
            <a:off x="540680" y="2969859"/>
            <a:ext cx="3082945" cy="3082945"/>
          </a:xfrm>
          <a:prstGeom prst="rect">
            <a:avLst/>
          </a:prstGeom>
        </p:spPr>
      </p:pic>
    </p:spTree>
    <p:extLst>
      <p:ext uri="{BB962C8B-B14F-4D97-AF65-F5344CB8AC3E}">
        <p14:creationId xmlns:p14="http://schemas.microsoft.com/office/powerpoint/2010/main" val="4178253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Slide Background">
            <a:extLst>
              <a:ext uri="{FF2B5EF4-FFF2-40B4-BE49-F238E27FC236}">
                <a16:creationId xmlns:a16="http://schemas.microsoft.com/office/drawing/2014/main" id="{FE1EC756-41E9-4FD6-AD48-EF46A2813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46" name="Rectangle 45">
            <a:extLst>
              <a:ext uri="{FF2B5EF4-FFF2-40B4-BE49-F238E27FC236}">
                <a16:creationId xmlns:a16="http://schemas.microsoft.com/office/drawing/2014/main" id="{E66F6371-9EA5-9354-29DC-1D07B921F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527D14-419A-435B-8B80-9A067F7EBE82}"/>
              </a:ext>
            </a:extLst>
          </p:cNvPr>
          <p:cNvSpPr>
            <a:spLocks noGrp="1"/>
          </p:cNvSpPr>
          <p:nvPr>
            <p:ph type="title"/>
          </p:nvPr>
        </p:nvSpPr>
        <p:spPr>
          <a:xfrm>
            <a:off x="761995" y="307447"/>
            <a:ext cx="10693884" cy="1109932"/>
          </a:xfrm>
        </p:spPr>
        <p:txBody>
          <a:bodyPr vert="horz" lIns="91440" tIns="45720" rIns="91440" bIns="45720" rtlCol="0">
            <a:normAutofit/>
          </a:bodyPr>
          <a:lstStyle/>
          <a:p>
            <a:r>
              <a:rPr lang="en-US" sz="4000" kern="1200">
                <a:latin typeface="+mj-lt"/>
                <a:ea typeface="+mj-ea"/>
                <a:cs typeface="+mj-cs"/>
              </a:rPr>
              <a:t>Sprint Planning</a:t>
            </a:r>
          </a:p>
        </p:txBody>
      </p:sp>
      <p:pic>
        <p:nvPicPr>
          <p:cNvPr id="5" name="Picture 4" descr="The Ultimate Guide to Sprint Planning | Smartsheet">
            <a:extLst>
              <a:ext uri="{FF2B5EF4-FFF2-40B4-BE49-F238E27FC236}">
                <a16:creationId xmlns:a16="http://schemas.microsoft.com/office/drawing/2014/main" id="{F9220AD4-EA27-E86B-F28D-3AD4E852BEEA}"/>
              </a:ext>
            </a:extLst>
          </p:cNvPr>
          <p:cNvPicPr>
            <a:picLocks noChangeAspect="1"/>
          </p:cNvPicPr>
          <p:nvPr/>
        </p:nvPicPr>
        <p:blipFill>
          <a:blip r:embed="rId3"/>
          <a:stretch>
            <a:fillRect/>
          </a:stretch>
        </p:blipFill>
        <p:spPr>
          <a:xfrm>
            <a:off x="979801" y="2357888"/>
            <a:ext cx="5317597" cy="3775494"/>
          </a:xfrm>
          <a:prstGeom prst="rect">
            <a:avLst/>
          </a:prstGeom>
        </p:spPr>
      </p:pic>
      <p:sp>
        <p:nvSpPr>
          <p:cNvPr id="3" name="Content Placeholder 2">
            <a:extLst>
              <a:ext uri="{FF2B5EF4-FFF2-40B4-BE49-F238E27FC236}">
                <a16:creationId xmlns:a16="http://schemas.microsoft.com/office/drawing/2014/main" id="{5221E14A-AFE0-6176-4BB3-1D4385A244AF}"/>
              </a:ext>
            </a:extLst>
          </p:cNvPr>
          <p:cNvSpPr>
            <a:spLocks noGrp="1"/>
          </p:cNvSpPr>
          <p:nvPr>
            <p:ph idx="1"/>
          </p:nvPr>
        </p:nvSpPr>
        <p:spPr>
          <a:xfrm>
            <a:off x="7190509" y="2357888"/>
            <a:ext cx="4265370" cy="3902635"/>
          </a:xfrm>
        </p:spPr>
        <p:txBody>
          <a:bodyPr vert="horz" lIns="91440" tIns="45720" rIns="91440" bIns="45720" rtlCol="0" anchor="ctr">
            <a:normAutofit/>
          </a:bodyPr>
          <a:lstStyle/>
          <a:p>
            <a:pPr marL="457200" indent="-457200">
              <a:buChar char="•"/>
            </a:pPr>
            <a:r>
              <a:rPr lang="en-US" sz="2400" kern="1200">
                <a:latin typeface="+mn-lt"/>
                <a:ea typeface="+mn-ea"/>
                <a:cs typeface="+mn-cs"/>
              </a:rPr>
              <a:t>What?</a:t>
            </a:r>
            <a:endParaRPr lang="en-US" sz="2400">
              <a:cs typeface="Calibri"/>
            </a:endParaRPr>
          </a:p>
          <a:p>
            <a:pPr marL="457200" indent="-457200">
              <a:buChar char="•"/>
            </a:pPr>
            <a:r>
              <a:rPr lang="en-US" sz="2400" kern="1200">
                <a:latin typeface="+mn-lt"/>
                <a:ea typeface="+mn-ea"/>
                <a:cs typeface="+mn-cs"/>
              </a:rPr>
              <a:t>How?</a:t>
            </a:r>
            <a:endParaRPr lang="en-US" sz="2400">
              <a:cs typeface="Calibri"/>
            </a:endParaRPr>
          </a:p>
          <a:p>
            <a:pPr marL="0" lvl="1"/>
            <a:endParaRPr lang="en-US" sz="2000">
              <a:cs typeface="Calibri"/>
            </a:endParaRPr>
          </a:p>
        </p:txBody>
      </p:sp>
    </p:spTree>
    <p:extLst>
      <p:ext uri="{BB962C8B-B14F-4D97-AF65-F5344CB8AC3E}">
        <p14:creationId xmlns:p14="http://schemas.microsoft.com/office/powerpoint/2010/main" val="742108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Slide Background">
            <a:extLst>
              <a:ext uri="{FF2B5EF4-FFF2-40B4-BE49-F238E27FC236}">
                <a16:creationId xmlns:a16="http://schemas.microsoft.com/office/drawing/2014/main" id="{B11C179D-808F-4D23-BAFC-A14C6DCDA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Rectangle 32">
            <a:extLst>
              <a:ext uri="{FF2B5EF4-FFF2-40B4-BE49-F238E27FC236}">
                <a16:creationId xmlns:a16="http://schemas.microsoft.com/office/drawing/2014/main" id="{908137D4-4D0A-4ED1-BFB8-97D4A8335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0" y="2058839"/>
            <a:ext cx="5410198" cy="4799162"/>
          </a:xfrm>
          <a:prstGeom prst="rect">
            <a:avLst/>
          </a:prstGeom>
          <a:solidFill>
            <a:srgbClr val="FFFFFF"/>
          </a:solidFill>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8059A8FF-81E8-CDBC-F95D-C6EED3E0CE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80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527D14-419A-435B-8B80-9A067F7EBE82}"/>
              </a:ext>
            </a:extLst>
          </p:cNvPr>
          <p:cNvSpPr>
            <a:spLocks noGrp="1"/>
          </p:cNvSpPr>
          <p:nvPr>
            <p:ph type="title"/>
          </p:nvPr>
        </p:nvSpPr>
        <p:spPr>
          <a:xfrm>
            <a:off x="761801" y="466995"/>
            <a:ext cx="10453450" cy="1350818"/>
          </a:xfrm>
        </p:spPr>
        <p:txBody>
          <a:bodyPr>
            <a:normAutofit/>
          </a:bodyPr>
          <a:lstStyle/>
          <a:p>
            <a:r>
              <a:rPr lang="en-US" sz="4000">
                <a:cs typeface="Calibri Light"/>
              </a:rPr>
              <a:t>Sprint Planning</a:t>
            </a:r>
            <a:endParaRPr lang="en-US" sz="4000"/>
          </a:p>
        </p:txBody>
      </p:sp>
      <p:sp>
        <p:nvSpPr>
          <p:cNvPr id="3" name="Content Placeholder 2">
            <a:extLst>
              <a:ext uri="{FF2B5EF4-FFF2-40B4-BE49-F238E27FC236}">
                <a16:creationId xmlns:a16="http://schemas.microsoft.com/office/drawing/2014/main" id="{5221E14A-AFE0-6176-4BB3-1D4385A244AF}"/>
              </a:ext>
            </a:extLst>
          </p:cNvPr>
          <p:cNvSpPr>
            <a:spLocks noGrp="1"/>
          </p:cNvSpPr>
          <p:nvPr>
            <p:ph idx="1"/>
          </p:nvPr>
        </p:nvSpPr>
        <p:spPr>
          <a:xfrm>
            <a:off x="761801" y="2951754"/>
            <a:ext cx="5334199" cy="3239300"/>
          </a:xfrm>
        </p:spPr>
        <p:txBody>
          <a:bodyPr vert="horz" lIns="91440" tIns="45720" rIns="91440" bIns="45720" rtlCol="0" anchor="ctr">
            <a:normAutofit/>
          </a:bodyPr>
          <a:lstStyle/>
          <a:p>
            <a:r>
              <a:rPr lang="en-US" sz="2000">
                <a:ea typeface="+mn-lt"/>
                <a:cs typeface="+mn-lt"/>
              </a:rPr>
              <a:t>Goals:</a:t>
            </a:r>
          </a:p>
          <a:p>
            <a:pPr lvl="1">
              <a:buFont typeface="Courier New" panose="020B0604020202020204" pitchFamily="34" charset="0"/>
              <a:buChar char="o"/>
            </a:pPr>
            <a:r>
              <a:rPr lang="en-US" sz="2000">
                <a:ea typeface="+mn-lt"/>
                <a:cs typeface="+mn-lt"/>
              </a:rPr>
              <a:t>Define the scope of work for the upcoming sprint</a:t>
            </a:r>
          </a:p>
          <a:p>
            <a:pPr lvl="1">
              <a:buFont typeface="Courier New" panose="020B0604020202020204" pitchFamily="34" charset="0"/>
              <a:buChar char="o"/>
            </a:pPr>
            <a:r>
              <a:rPr lang="en-US" sz="2000">
                <a:ea typeface="+mn-lt"/>
                <a:cs typeface="+mn-lt"/>
              </a:rPr>
              <a:t>Set realistic and achievable sprint goals</a:t>
            </a:r>
          </a:p>
          <a:p>
            <a:pPr lvl="1">
              <a:buFont typeface="Courier New" panose="020B0604020202020204" pitchFamily="34" charset="0"/>
              <a:buChar char="o"/>
            </a:pPr>
            <a:r>
              <a:rPr lang="en-US" sz="2000">
                <a:ea typeface="+mn-lt"/>
                <a:cs typeface="+mn-lt"/>
              </a:rPr>
              <a:t>Allocate resources effectively</a:t>
            </a:r>
          </a:p>
          <a:p>
            <a:pPr lvl="1">
              <a:buFont typeface="Courier New" panose="020B0604020202020204" pitchFamily="34" charset="0"/>
              <a:buChar char="o"/>
            </a:pPr>
            <a:endParaRPr lang="en-US" sz="2000">
              <a:cs typeface="Calibri"/>
            </a:endParaRPr>
          </a:p>
        </p:txBody>
      </p:sp>
      <p:pic>
        <p:nvPicPr>
          <p:cNvPr id="26" name="Picture 25" descr="Image result for Set realistic and achievable sprint goals in sprint planning meeting">
            <a:extLst>
              <a:ext uri="{FF2B5EF4-FFF2-40B4-BE49-F238E27FC236}">
                <a16:creationId xmlns:a16="http://schemas.microsoft.com/office/drawing/2014/main" id="{FFA67281-39E5-6AD0-82F7-EEA9DC6151D6}"/>
              </a:ext>
            </a:extLst>
          </p:cNvPr>
          <p:cNvPicPr>
            <a:picLocks noChangeAspect="1"/>
          </p:cNvPicPr>
          <p:nvPr/>
        </p:nvPicPr>
        <p:blipFill>
          <a:blip r:embed="rId2"/>
          <a:stretch>
            <a:fillRect/>
          </a:stretch>
        </p:blipFill>
        <p:spPr>
          <a:xfrm>
            <a:off x="7453744" y="3213429"/>
            <a:ext cx="4090556" cy="2715951"/>
          </a:xfrm>
          <a:prstGeom prst="rect">
            <a:avLst/>
          </a:prstGeom>
        </p:spPr>
      </p:pic>
    </p:spTree>
    <p:extLst>
      <p:ext uri="{BB962C8B-B14F-4D97-AF65-F5344CB8AC3E}">
        <p14:creationId xmlns:p14="http://schemas.microsoft.com/office/powerpoint/2010/main" val="3079668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Slide Background">
            <a:extLst>
              <a:ext uri="{FF2B5EF4-FFF2-40B4-BE49-F238E27FC236}">
                <a16:creationId xmlns:a16="http://schemas.microsoft.com/office/drawing/2014/main" id="{FE1EC756-41E9-4FD6-AD48-EF46A2813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5" name="Rectangle 34">
            <a:extLst>
              <a:ext uri="{FF2B5EF4-FFF2-40B4-BE49-F238E27FC236}">
                <a16:creationId xmlns:a16="http://schemas.microsoft.com/office/drawing/2014/main" id="{E66F6371-9EA5-9354-29DC-1D07B921F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527D14-419A-435B-8B80-9A067F7EBE82}"/>
              </a:ext>
            </a:extLst>
          </p:cNvPr>
          <p:cNvSpPr>
            <a:spLocks noGrp="1"/>
          </p:cNvSpPr>
          <p:nvPr>
            <p:ph type="title"/>
          </p:nvPr>
        </p:nvSpPr>
        <p:spPr>
          <a:xfrm>
            <a:off x="761995" y="307447"/>
            <a:ext cx="10693884" cy="1109932"/>
          </a:xfrm>
        </p:spPr>
        <p:txBody>
          <a:bodyPr>
            <a:normAutofit/>
          </a:bodyPr>
          <a:lstStyle/>
          <a:p>
            <a:r>
              <a:rPr lang="en-US" sz="4000">
                <a:cs typeface="Calibri Light"/>
              </a:rPr>
              <a:t>Sprint Planning: </a:t>
            </a:r>
            <a:r>
              <a:rPr lang="en-US" sz="4000">
                <a:latin typeface="Calibri Light"/>
                <a:cs typeface="Calibri"/>
              </a:rPr>
              <a:t>Agenda</a:t>
            </a:r>
            <a:endParaRPr lang="en-US" sz="4000">
              <a:latin typeface="Calibri Light"/>
              <a:cs typeface="Calibri Light"/>
            </a:endParaRPr>
          </a:p>
        </p:txBody>
      </p:sp>
      <p:pic>
        <p:nvPicPr>
          <p:cNvPr id="6" name="Picture 5" descr="3 Do-It-Yourself Workshops To Get Started With Product- And Sprint Goals | Scrum.org">
            <a:extLst>
              <a:ext uri="{FF2B5EF4-FFF2-40B4-BE49-F238E27FC236}">
                <a16:creationId xmlns:a16="http://schemas.microsoft.com/office/drawing/2014/main" id="{68DBFD90-B164-E7B7-766C-2DC020E4D202}"/>
              </a:ext>
            </a:extLst>
          </p:cNvPr>
          <p:cNvPicPr>
            <a:picLocks noChangeAspect="1"/>
          </p:cNvPicPr>
          <p:nvPr/>
        </p:nvPicPr>
        <p:blipFill rotWithShape="1">
          <a:blip r:embed="rId2"/>
          <a:srcRect r="-392" b="8333"/>
          <a:stretch/>
        </p:blipFill>
        <p:spPr>
          <a:xfrm>
            <a:off x="1038064" y="2357888"/>
            <a:ext cx="5201070" cy="3775494"/>
          </a:xfrm>
          <a:prstGeom prst="rect">
            <a:avLst/>
          </a:prstGeom>
        </p:spPr>
      </p:pic>
      <p:sp>
        <p:nvSpPr>
          <p:cNvPr id="3" name="Content Placeholder 2">
            <a:extLst>
              <a:ext uri="{FF2B5EF4-FFF2-40B4-BE49-F238E27FC236}">
                <a16:creationId xmlns:a16="http://schemas.microsoft.com/office/drawing/2014/main" id="{5221E14A-AFE0-6176-4BB3-1D4385A244AF}"/>
              </a:ext>
            </a:extLst>
          </p:cNvPr>
          <p:cNvSpPr>
            <a:spLocks noGrp="1"/>
          </p:cNvSpPr>
          <p:nvPr>
            <p:ph idx="1"/>
          </p:nvPr>
        </p:nvSpPr>
        <p:spPr>
          <a:xfrm>
            <a:off x="6396313" y="2411550"/>
            <a:ext cx="5349341" cy="3902635"/>
          </a:xfrm>
        </p:spPr>
        <p:txBody>
          <a:bodyPr vert="horz" lIns="91440" tIns="45720" rIns="91440" bIns="45720" rtlCol="0" anchor="ctr">
            <a:normAutofit/>
          </a:bodyPr>
          <a:lstStyle/>
          <a:p>
            <a:pPr indent="-457200">
              <a:buFont typeface="Arial"/>
              <a:buChar char="•"/>
            </a:pPr>
            <a:r>
              <a:rPr lang="en-US" sz="2000">
                <a:cs typeface="Calibri" panose="020F0502020204030204"/>
              </a:rPr>
              <a:t>Defining the sprint goal </a:t>
            </a:r>
          </a:p>
          <a:p>
            <a:pPr indent="-457200">
              <a:buFont typeface="Arial"/>
              <a:buChar char="•"/>
            </a:pPr>
            <a:r>
              <a:rPr lang="en-US" sz="2000">
                <a:cs typeface="Calibri" panose="020F0502020204030204"/>
              </a:rPr>
              <a:t>Collaboratively selecting user stories or tasks</a:t>
            </a:r>
          </a:p>
          <a:p>
            <a:pPr indent="-457200">
              <a:buFont typeface="Arial"/>
              <a:buChar char="•"/>
            </a:pPr>
            <a:r>
              <a:rPr lang="en-US" sz="2000">
                <a:cs typeface="Calibri" panose="020F0502020204030204"/>
              </a:rPr>
              <a:t>Estimating effort and capacity planning</a:t>
            </a:r>
            <a:endParaRPr lang="en-US" sz="2000"/>
          </a:p>
          <a:p>
            <a:pPr indent="-457200"/>
            <a:endParaRPr lang="en-US" sz="2000">
              <a:cs typeface="Calibri" panose="020F0502020204030204"/>
            </a:endParaRPr>
          </a:p>
        </p:txBody>
      </p:sp>
      <p:sp>
        <p:nvSpPr>
          <p:cNvPr id="5" name="Title 1">
            <a:extLst>
              <a:ext uri="{FF2B5EF4-FFF2-40B4-BE49-F238E27FC236}">
                <a16:creationId xmlns:a16="http://schemas.microsoft.com/office/drawing/2014/main" id="{0F06AFC8-D02A-EA5E-D586-1644C68982D8}"/>
              </a:ext>
            </a:extLst>
          </p:cNvPr>
          <p:cNvSpPr txBox="1">
            <a:spLocks/>
          </p:cNvSpPr>
          <p:nvPr/>
        </p:nvSpPr>
        <p:spPr>
          <a:xfrm>
            <a:off x="840346" y="1547833"/>
            <a:ext cx="10515600" cy="7030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atin typeface="Calibri Light"/>
              <a:cs typeface="Calibri Light"/>
            </a:endParaRPr>
          </a:p>
        </p:txBody>
      </p:sp>
    </p:spTree>
    <p:extLst>
      <p:ext uri="{BB962C8B-B14F-4D97-AF65-F5344CB8AC3E}">
        <p14:creationId xmlns:p14="http://schemas.microsoft.com/office/powerpoint/2010/main" val="1212591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9FD204-12E6-0129-4C31-4A713E81CF28}"/>
              </a:ext>
            </a:extLst>
          </p:cNvPr>
          <p:cNvSpPr>
            <a:spLocks noGrp="1"/>
          </p:cNvSpPr>
          <p:nvPr>
            <p:ph type="title"/>
          </p:nvPr>
        </p:nvSpPr>
        <p:spPr>
          <a:xfrm>
            <a:off x="638882" y="639193"/>
            <a:ext cx="3571810" cy="1897116"/>
          </a:xfrm>
        </p:spPr>
        <p:txBody>
          <a:bodyPr vert="horz" lIns="91440" tIns="45720" rIns="91440" bIns="45720" rtlCol="0" anchor="b">
            <a:normAutofit fontScale="90000"/>
          </a:bodyPr>
          <a:lstStyle/>
          <a:p>
            <a:r>
              <a:rPr lang="en-US" sz="6600" kern="1200">
                <a:solidFill>
                  <a:schemeClr val="tx1"/>
                </a:solidFill>
                <a:latin typeface="+mj-lt"/>
                <a:ea typeface="+mj-ea"/>
                <a:cs typeface="+mj-cs"/>
              </a:rPr>
              <a:t>Sprint Review</a:t>
            </a:r>
          </a:p>
        </p:txBody>
      </p:sp>
      <p:sp>
        <p:nvSpPr>
          <p:cNvPr id="3" name="Content Placeholder 2">
            <a:extLst>
              <a:ext uri="{FF2B5EF4-FFF2-40B4-BE49-F238E27FC236}">
                <a16:creationId xmlns:a16="http://schemas.microsoft.com/office/drawing/2014/main" id="{10BD462F-9CB7-98BE-6B07-2641D467A43D}"/>
              </a:ext>
            </a:extLst>
          </p:cNvPr>
          <p:cNvSpPr>
            <a:spLocks noGrp="1"/>
          </p:cNvSpPr>
          <p:nvPr>
            <p:ph idx="1"/>
          </p:nvPr>
        </p:nvSpPr>
        <p:spPr>
          <a:xfrm>
            <a:off x="638882" y="2821411"/>
            <a:ext cx="3571810" cy="3369077"/>
          </a:xfrm>
        </p:spPr>
        <p:txBody>
          <a:bodyPr vert="horz" lIns="91440" tIns="45720" rIns="91440" bIns="45720" rtlCol="0" anchor="t">
            <a:normAutofit/>
          </a:bodyPr>
          <a:lstStyle/>
          <a:p>
            <a:pPr marL="0" indent="0">
              <a:buNone/>
            </a:pPr>
            <a:r>
              <a:rPr lang="en-US" sz="2400" kern="1200">
                <a:latin typeface="+mn-lt"/>
                <a:ea typeface="+mn-ea"/>
                <a:cs typeface="+mn-cs"/>
              </a:rPr>
              <a:t>At the end of every sprint, </a:t>
            </a:r>
            <a:r>
              <a:rPr lang="en-US" sz="2400"/>
              <a:t>the team meets and discusses the last sprint</a:t>
            </a:r>
            <a:r>
              <a:rPr lang="en-US" sz="2400" kern="1200">
                <a:latin typeface="+mn-lt"/>
                <a:ea typeface="+mn-ea"/>
                <a:cs typeface="+mn-cs"/>
              </a:rPr>
              <a:t> </a:t>
            </a:r>
          </a:p>
        </p:txBody>
      </p:sp>
      <p:sp>
        <p:nvSpPr>
          <p:cNvPr id="1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F073286C-F665-3EC8-5BF6-2A3C00F556DA}"/>
              </a:ext>
            </a:extLst>
          </p:cNvPr>
          <p:cNvPicPr>
            <a:picLocks noChangeAspect="1"/>
          </p:cNvPicPr>
          <p:nvPr/>
        </p:nvPicPr>
        <p:blipFill>
          <a:blip r:embed="rId2"/>
          <a:stretch>
            <a:fillRect/>
          </a:stretch>
        </p:blipFill>
        <p:spPr>
          <a:xfrm>
            <a:off x="4715017" y="640080"/>
            <a:ext cx="7093173" cy="5550408"/>
          </a:xfrm>
          <a:prstGeom prst="rect">
            <a:avLst/>
          </a:prstGeom>
        </p:spPr>
      </p:pic>
    </p:spTree>
    <p:extLst>
      <p:ext uri="{BB962C8B-B14F-4D97-AF65-F5344CB8AC3E}">
        <p14:creationId xmlns:p14="http://schemas.microsoft.com/office/powerpoint/2010/main" val="1361338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11C179D-808F-4D23-BAFC-A14C6DCDA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908137D4-4D0A-4ED1-BFB8-97D4A8335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0" y="2058839"/>
            <a:ext cx="5410198" cy="4799162"/>
          </a:xfrm>
          <a:prstGeom prst="rect">
            <a:avLst/>
          </a:prstGeom>
          <a:solidFill>
            <a:srgbClr val="FFFFFF"/>
          </a:solidFill>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8059A8FF-81E8-CDBC-F95D-C6EED3E0CE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80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3B4A8C-D5E9-199A-00FA-575D59654827}"/>
              </a:ext>
            </a:extLst>
          </p:cNvPr>
          <p:cNvSpPr>
            <a:spLocks noGrp="1"/>
          </p:cNvSpPr>
          <p:nvPr>
            <p:ph type="title"/>
          </p:nvPr>
        </p:nvSpPr>
        <p:spPr>
          <a:xfrm>
            <a:off x="761801" y="466995"/>
            <a:ext cx="10453450" cy="1350818"/>
          </a:xfrm>
        </p:spPr>
        <p:txBody>
          <a:bodyPr>
            <a:normAutofit/>
          </a:bodyPr>
          <a:lstStyle/>
          <a:p>
            <a:r>
              <a:rPr lang="en-US" sz="4000">
                <a:cs typeface="Calibri Light"/>
              </a:rPr>
              <a:t>Sprint Review</a:t>
            </a:r>
            <a:endParaRPr lang="en-US" sz="4000"/>
          </a:p>
        </p:txBody>
      </p:sp>
      <p:sp>
        <p:nvSpPr>
          <p:cNvPr id="3" name="Content Placeholder 2">
            <a:extLst>
              <a:ext uri="{FF2B5EF4-FFF2-40B4-BE49-F238E27FC236}">
                <a16:creationId xmlns:a16="http://schemas.microsoft.com/office/drawing/2014/main" id="{C3C9975C-85C9-5A88-9FAE-BD7A5D2D5D74}"/>
              </a:ext>
            </a:extLst>
          </p:cNvPr>
          <p:cNvSpPr>
            <a:spLocks noGrp="1"/>
          </p:cNvSpPr>
          <p:nvPr>
            <p:ph idx="1"/>
          </p:nvPr>
        </p:nvSpPr>
        <p:spPr>
          <a:xfrm>
            <a:off x="761801" y="2951754"/>
            <a:ext cx="5334199" cy="3239300"/>
          </a:xfrm>
        </p:spPr>
        <p:txBody>
          <a:bodyPr vert="horz" lIns="91440" tIns="45720" rIns="91440" bIns="45720" rtlCol="0" anchor="ctr">
            <a:normAutofit fontScale="92500" lnSpcReduction="20000"/>
          </a:bodyPr>
          <a:lstStyle/>
          <a:p>
            <a:r>
              <a:rPr lang="en-US" sz="1900">
                <a:cs typeface="Calibri"/>
              </a:rPr>
              <a:t>The sprint review includes all stakeholders of the project</a:t>
            </a:r>
          </a:p>
          <a:p>
            <a:r>
              <a:rPr lang="en-US" sz="1900">
                <a:cs typeface="Calibri"/>
              </a:rPr>
              <a:t>Focus is on the work completed and project progress during the sprint</a:t>
            </a:r>
          </a:p>
          <a:p>
            <a:endParaRPr lang="en-US" sz="1900">
              <a:cs typeface="Calibri"/>
            </a:endParaRPr>
          </a:p>
          <a:p>
            <a:r>
              <a:rPr lang="en-US" sz="1900">
                <a:cs typeface="Calibri"/>
              </a:rPr>
              <a:t>The main goal of this review is to discover:</a:t>
            </a:r>
          </a:p>
          <a:p>
            <a:pPr lvl="1" indent="-285750"/>
            <a:r>
              <a:rPr lang="en-US" sz="1900">
                <a:cs typeface="Calibri"/>
              </a:rPr>
              <a:t>What went right during the last sprint (Celebrate victories)</a:t>
            </a:r>
          </a:p>
          <a:p>
            <a:pPr lvl="1" indent="-285750"/>
            <a:r>
              <a:rPr lang="en-US" sz="1900">
                <a:cs typeface="Calibri"/>
              </a:rPr>
              <a:t>What went wrong during the last sprint (What can be improved)</a:t>
            </a:r>
          </a:p>
          <a:p>
            <a:pPr lvl="1" indent="-285750"/>
            <a:r>
              <a:rPr lang="en-US" sz="1900">
                <a:cs typeface="Calibri"/>
              </a:rPr>
              <a:t>What was finished during the last sprint (And what needs to be pushed)</a:t>
            </a:r>
            <a:endParaRPr lang="en-US" sz="1900"/>
          </a:p>
          <a:p>
            <a:pPr marL="0" indent="0">
              <a:buNone/>
            </a:pPr>
            <a:endParaRPr lang="en-US" sz="1900">
              <a:cs typeface="Calibri"/>
            </a:endParaRPr>
          </a:p>
        </p:txBody>
      </p:sp>
      <p:pic>
        <p:nvPicPr>
          <p:cNvPr id="4" name="Picture 3" descr="A clipboard with a pencil&#10;&#10;Description automatically generated">
            <a:extLst>
              <a:ext uri="{FF2B5EF4-FFF2-40B4-BE49-F238E27FC236}">
                <a16:creationId xmlns:a16="http://schemas.microsoft.com/office/drawing/2014/main" id="{FC4675AC-8712-1281-4DC6-9C0F1CB3D5DB}"/>
              </a:ext>
            </a:extLst>
          </p:cNvPr>
          <p:cNvPicPr>
            <a:picLocks noChangeAspect="1"/>
          </p:cNvPicPr>
          <p:nvPr/>
        </p:nvPicPr>
        <p:blipFill>
          <a:blip r:embed="rId2"/>
          <a:stretch>
            <a:fillRect/>
          </a:stretch>
        </p:blipFill>
        <p:spPr>
          <a:xfrm>
            <a:off x="7788682" y="2861065"/>
            <a:ext cx="3420679" cy="3420679"/>
          </a:xfrm>
          <a:prstGeom prst="rect">
            <a:avLst/>
          </a:prstGeom>
        </p:spPr>
      </p:pic>
    </p:spTree>
    <p:extLst>
      <p:ext uri="{BB962C8B-B14F-4D97-AF65-F5344CB8AC3E}">
        <p14:creationId xmlns:p14="http://schemas.microsoft.com/office/powerpoint/2010/main" val="2657385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pointing at a computer screen&#10;&#10;Description automatically generated">
            <a:extLst>
              <a:ext uri="{FF2B5EF4-FFF2-40B4-BE49-F238E27FC236}">
                <a16:creationId xmlns:a16="http://schemas.microsoft.com/office/drawing/2014/main" id="{DEB75E8E-C9D5-9690-A987-378E3DA7362F}"/>
              </a:ext>
            </a:extLst>
          </p:cNvPr>
          <p:cNvPicPr>
            <a:picLocks noChangeAspect="1"/>
          </p:cNvPicPr>
          <p:nvPr/>
        </p:nvPicPr>
        <p:blipFill rotWithShape="1">
          <a:blip r:embed="rId2"/>
          <a:srcRect l="27445" r="6394"/>
          <a:stretch/>
        </p:blipFill>
        <p:spPr>
          <a:xfrm>
            <a:off x="20" y="1666568"/>
            <a:ext cx="6106195" cy="5191432"/>
          </a:xfrm>
          <a:prstGeom prst="rect">
            <a:avLst/>
          </a:prstGeom>
        </p:spPr>
      </p:pic>
      <p:sp useBgFill="1">
        <p:nvSpPr>
          <p:cNvPr id="12" name="Rectangle 11">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43410F-793C-A353-009A-C4157952F8C6}"/>
              </a:ext>
            </a:extLst>
          </p:cNvPr>
          <p:cNvSpPr>
            <a:spLocks noGrp="1"/>
          </p:cNvSpPr>
          <p:nvPr>
            <p:ph type="title"/>
          </p:nvPr>
        </p:nvSpPr>
        <p:spPr>
          <a:xfrm>
            <a:off x="761801" y="352766"/>
            <a:ext cx="10591999" cy="1023584"/>
          </a:xfrm>
        </p:spPr>
        <p:txBody>
          <a:bodyPr>
            <a:normAutofit/>
          </a:bodyPr>
          <a:lstStyle/>
          <a:p>
            <a:r>
              <a:rPr lang="en-US" sz="4000">
                <a:cs typeface="Calibri Light"/>
              </a:rPr>
              <a:t>Sprint Review</a:t>
            </a:r>
            <a:endParaRPr lang="en-US" sz="4000"/>
          </a:p>
        </p:txBody>
      </p:sp>
      <p:sp>
        <p:nvSpPr>
          <p:cNvPr id="3" name="Content Placeholder 2">
            <a:extLst>
              <a:ext uri="{FF2B5EF4-FFF2-40B4-BE49-F238E27FC236}">
                <a16:creationId xmlns:a16="http://schemas.microsoft.com/office/drawing/2014/main" id="{D7A4DC5E-AD74-AB00-C16E-09C005FF0310}"/>
              </a:ext>
            </a:extLst>
          </p:cNvPr>
          <p:cNvSpPr>
            <a:spLocks noGrp="1"/>
          </p:cNvSpPr>
          <p:nvPr>
            <p:ph idx="1"/>
          </p:nvPr>
        </p:nvSpPr>
        <p:spPr>
          <a:xfrm>
            <a:off x="6803408" y="2249766"/>
            <a:ext cx="4550391" cy="4070303"/>
          </a:xfrm>
        </p:spPr>
        <p:txBody>
          <a:bodyPr vert="horz" lIns="91440" tIns="45720" rIns="91440" bIns="45720" rtlCol="0" anchor="ctr">
            <a:normAutofit/>
          </a:bodyPr>
          <a:lstStyle/>
          <a:p>
            <a:r>
              <a:rPr lang="en-US" sz="2000">
                <a:cs typeface="Calibri"/>
              </a:rPr>
              <a:t>Team will discuss what went right during the last sprint (As long as you have a supportive team!). </a:t>
            </a:r>
            <a:endParaRPr lang="en-US"/>
          </a:p>
          <a:p>
            <a:endParaRPr lang="en-US" sz="2000">
              <a:cs typeface="Calibri"/>
            </a:endParaRPr>
          </a:p>
          <a:p>
            <a:r>
              <a:rPr lang="en-US" sz="2000">
                <a:cs typeface="Calibri"/>
              </a:rPr>
              <a:t>Some examples:</a:t>
            </a:r>
            <a:endParaRPr lang="en-US">
              <a:cs typeface="Calibri"/>
            </a:endParaRPr>
          </a:p>
          <a:p>
            <a:pPr lvl="1" indent="-285750"/>
            <a:r>
              <a:rPr lang="en-US" sz="1600">
                <a:cs typeface="Calibri"/>
              </a:rPr>
              <a:t>Effective communication</a:t>
            </a:r>
          </a:p>
          <a:p>
            <a:pPr lvl="1" indent="-285750"/>
            <a:r>
              <a:rPr lang="en-US" sz="1600">
                <a:cs typeface="Calibri"/>
              </a:rPr>
              <a:t>Staying on schedule</a:t>
            </a:r>
          </a:p>
          <a:p>
            <a:pPr lvl="1" indent="-285750"/>
            <a:r>
              <a:rPr lang="en-US" sz="1600">
                <a:cs typeface="Calibri"/>
              </a:rPr>
              <a:t>Staying under budget</a:t>
            </a:r>
          </a:p>
          <a:p>
            <a:endParaRPr lang="en-US" sz="2000">
              <a:cs typeface="Calibri"/>
            </a:endParaRPr>
          </a:p>
        </p:txBody>
      </p:sp>
    </p:spTree>
    <p:extLst>
      <p:ext uri="{BB962C8B-B14F-4D97-AF65-F5344CB8AC3E}">
        <p14:creationId xmlns:p14="http://schemas.microsoft.com/office/powerpoint/2010/main" val="612163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E10A2-7BB2-6314-592A-C38E575832E4}"/>
              </a:ext>
            </a:extLst>
          </p:cNvPr>
          <p:cNvSpPr>
            <a:spLocks noGrp="1"/>
          </p:cNvSpPr>
          <p:nvPr>
            <p:ph type="title"/>
          </p:nvPr>
        </p:nvSpPr>
        <p:spPr>
          <a:xfrm>
            <a:off x="762000" y="761998"/>
            <a:ext cx="5334000" cy="1708246"/>
          </a:xfrm>
        </p:spPr>
        <p:txBody>
          <a:bodyPr anchor="ctr">
            <a:normAutofit/>
          </a:bodyPr>
          <a:lstStyle/>
          <a:p>
            <a:r>
              <a:rPr lang="en-US" sz="4000">
                <a:cs typeface="Calibri Light"/>
              </a:rPr>
              <a:t>Sprint Review</a:t>
            </a:r>
            <a:endParaRPr lang="en-US" sz="4000"/>
          </a:p>
        </p:txBody>
      </p:sp>
      <p:sp>
        <p:nvSpPr>
          <p:cNvPr id="3" name="Content Placeholder 2">
            <a:extLst>
              <a:ext uri="{FF2B5EF4-FFF2-40B4-BE49-F238E27FC236}">
                <a16:creationId xmlns:a16="http://schemas.microsoft.com/office/drawing/2014/main" id="{5C9FCC23-6A5F-9659-7008-135D7DFC8830}"/>
              </a:ext>
            </a:extLst>
          </p:cNvPr>
          <p:cNvSpPr>
            <a:spLocks noGrp="1"/>
          </p:cNvSpPr>
          <p:nvPr>
            <p:ph idx="1"/>
          </p:nvPr>
        </p:nvSpPr>
        <p:spPr>
          <a:xfrm>
            <a:off x="761994" y="2470245"/>
            <a:ext cx="5334006" cy="3769835"/>
          </a:xfrm>
        </p:spPr>
        <p:txBody>
          <a:bodyPr vert="horz" lIns="91440" tIns="45720" rIns="91440" bIns="45720" rtlCol="0" anchor="ctr">
            <a:normAutofit/>
          </a:bodyPr>
          <a:lstStyle/>
          <a:p>
            <a:r>
              <a:rPr lang="en-US" sz="2000">
                <a:cs typeface="Calibri"/>
              </a:rPr>
              <a:t>Team will discuss what should be improved in the future. For example:</a:t>
            </a:r>
          </a:p>
          <a:p>
            <a:endParaRPr lang="en-US" sz="2000">
              <a:cs typeface="Calibri"/>
            </a:endParaRPr>
          </a:p>
          <a:p>
            <a:r>
              <a:rPr lang="en-US" sz="2000">
                <a:cs typeface="Calibri"/>
              </a:rPr>
              <a:t>Better documentation</a:t>
            </a:r>
          </a:p>
          <a:p>
            <a:r>
              <a:rPr lang="en-US" sz="2000">
                <a:cs typeface="Calibri"/>
              </a:rPr>
              <a:t>Keeping a consistent project velocity</a:t>
            </a:r>
          </a:p>
          <a:p>
            <a:r>
              <a:rPr lang="en-US" sz="2000">
                <a:cs typeface="Calibri"/>
              </a:rPr>
              <a:t>Poor communication</a:t>
            </a:r>
          </a:p>
          <a:p>
            <a:pPr marL="0" indent="0">
              <a:buNone/>
            </a:pPr>
            <a:endParaRPr lang="en-US" sz="2000">
              <a:cs typeface="Calibri"/>
            </a:endParaRPr>
          </a:p>
          <a:p>
            <a:endParaRPr lang="en-US" sz="2000">
              <a:cs typeface="Calibri"/>
            </a:endParaRPr>
          </a:p>
        </p:txBody>
      </p:sp>
      <p:sp>
        <p:nvSpPr>
          <p:cNvPr id="9" name="Rectangle 8">
            <a:extLst>
              <a:ext uri="{FF2B5EF4-FFF2-40B4-BE49-F238E27FC236}">
                <a16:creationId xmlns:a16="http://schemas.microsoft.com/office/drawing/2014/main" id="{0D05C9B4-B5C9-2D4D-23C9-CEE72646F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0" y="-1"/>
            <a:ext cx="5410200" cy="6858001"/>
          </a:xfrm>
          <a:prstGeom prst="rect">
            <a:avLst/>
          </a:prstGeom>
          <a:solidFill>
            <a:srgbClr val="FFFFFF"/>
          </a:solidFill>
          <a:ln>
            <a:noFill/>
          </a:ln>
          <a:effectLst>
            <a:outerShdw blurRad="266700" dist="215900" dir="858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blue and red bars&#10;&#10;Description automatically generated">
            <a:extLst>
              <a:ext uri="{FF2B5EF4-FFF2-40B4-BE49-F238E27FC236}">
                <a16:creationId xmlns:a16="http://schemas.microsoft.com/office/drawing/2014/main" id="{8AF562FA-A265-F571-EC32-9B70802E5CC0}"/>
              </a:ext>
            </a:extLst>
          </p:cNvPr>
          <p:cNvPicPr>
            <a:picLocks noChangeAspect="1"/>
          </p:cNvPicPr>
          <p:nvPr/>
        </p:nvPicPr>
        <p:blipFill>
          <a:blip r:embed="rId2"/>
          <a:stretch>
            <a:fillRect/>
          </a:stretch>
        </p:blipFill>
        <p:spPr>
          <a:xfrm>
            <a:off x="7607878" y="1863442"/>
            <a:ext cx="3758045" cy="3128572"/>
          </a:xfrm>
          <a:prstGeom prst="rect">
            <a:avLst/>
          </a:prstGeom>
        </p:spPr>
      </p:pic>
    </p:spTree>
    <p:extLst>
      <p:ext uri="{BB962C8B-B14F-4D97-AF65-F5344CB8AC3E}">
        <p14:creationId xmlns:p14="http://schemas.microsoft.com/office/powerpoint/2010/main" val="3875315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7FD136E4-0D70-03E0-236D-E154DEE798B3}"/>
              </a:ext>
            </a:extLst>
          </p:cNvPr>
          <p:cNvSpPr>
            <a:spLocks noGrp="1"/>
          </p:cNvSpPr>
          <p:nvPr>
            <p:ph type="title"/>
          </p:nvPr>
        </p:nvSpPr>
        <p:spPr>
          <a:xfrm>
            <a:off x="761802" y="762001"/>
            <a:ext cx="4080362" cy="1708242"/>
          </a:xfrm>
        </p:spPr>
        <p:txBody>
          <a:bodyPr anchor="ctr">
            <a:normAutofit/>
          </a:bodyPr>
          <a:lstStyle/>
          <a:p>
            <a:r>
              <a:rPr lang="en-US" sz="4000">
                <a:cs typeface="Calibri Light"/>
              </a:rPr>
              <a:t>Sprint Review</a:t>
            </a:r>
            <a:endParaRPr lang="en-US" sz="4000"/>
          </a:p>
        </p:txBody>
      </p:sp>
      <p:sp>
        <p:nvSpPr>
          <p:cNvPr id="3" name="Content Placeholder 2">
            <a:extLst>
              <a:ext uri="{FF2B5EF4-FFF2-40B4-BE49-F238E27FC236}">
                <a16:creationId xmlns:a16="http://schemas.microsoft.com/office/drawing/2014/main" id="{6F5CFEFE-6237-8927-C7C3-783124862E11}"/>
              </a:ext>
            </a:extLst>
          </p:cNvPr>
          <p:cNvSpPr>
            <a:spLocks noGrp="1"/>
          </p:cNvSpPr>
          <p:nvPr>
            <p:ph idx="1"/>
          </p:nvPr>
        </p:nvSpPr>
        <p:spPr>
          <a:xfrm>
            <a:off x="761803" y="2324568"/>
            <a:ext cx="4080361" cy="3769834"/>
          </a:xfrm>
        </p:spPr>
        <p:txBody>
          <a:bodyPr vert="horz" lIns="91440" tIns="45720" rIns="91440" bIns="45720" rtlCol="0" anchor="ctr">
            <a:normAutofit/>
          </a:bodyPr>
          <a:lstStyle/>
          <a:p>
            <a:r>
              <a:rPr lang="en-US" sz="2000">
                <a:cs typeface="Calibri"/>
              </a:rPr>
              <a:t>The team will discuss what was finished during the last sprint</a:t>
            </a:r>
          </a:p>
          <a:p>
            <a:r>
              <a:rPr lang="en-US" sz="2000">
                <a:cs typeface="Calibri"/>
              </a:rPr>
              <a:t>This may involve showing features to key stakeholders and getting their opinions. </a:t>
            </a:r>
          </a:p>
          <a:p>
            <a:r>
              <a:rPr lang="en-US" sz="2000">
                <a:cs typeface="Calibri"/>
              </a:rPr>
              <a:t>Any unfinished tasks should be officially moved into the next sprint</a:t>
            </a:r>
          </a:p>
        </p:txBody>
      </p:sp>
      <p:sp>
        <p:nvSpPr>
          <p:cNvPr id="11" name="Rectangle 10">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rawing of a group of people&#10;&#10;Description automatically generated">
            <a:extLst>
              <a:ext uri="{FF2B5EF4-FFF2-40B4-BE49-F238E27FC236}">
                <a16:creationId xmlns:a16="http://schemas.microsoft.com/office/drawing/2014/main" id="{D797883E-8E74-0371-437A-B94F161E7EFF}"/>
              </a:ext>
            </a:extLst>
          </p:cNvPr>
          <p:cNvPicPr>
            <a:picLocks noChangeAspect="1"/>
          </p:cNvPicPr>
          <p:nvPr/>
        </p:nvPicPr>
        <p:blipFill>
          <a:blip r:embed="rId2"/>
          <a:stretch>
            <a:fillRect/>
          </a:stretch>
        </p:blipFill>
        <p:spPr>
          <a:xfrm>
            <a:off x="6096000" y="1428677"/>
            <a:ext cx="5334197" cy="4000647"/>
          </a:xfrm>
          <a:prstGeom prst="rect">
            <a:avLst/>
          </a:prstGeom>
        </p:spPr>
      </p:pic>
    </p:spTree>
    <p:extLst>
      <p:ext uri="{BB962C8B-B14F-4D97-AF65-F5344CB8AC3E}">
        <p14:creationId xmlns:p14="http://schemas.microsoft.com/office/powerpoint/2010/main" val="2091005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ople at the meeting desk">
            <a:extLst>
              <a:ext uri="{FF2B5EF4-FFF2-40B4-BE49-F238E27FC236}">
                <a16:creationId xmlns:a16="http://schemas.microsoft.com/office/drawing/2014/main" id="{0B721F06-994A-E8A1-18C7-BACDBB42321A}"/>
              </a:ext>
            </a:extLst>
          </p:cNvPr>
          <p:cNvPicPr>
            <a:picLocks noChangeAspect="1"/>
          </p:cNvPicPr>
          <p:nvPr/>
        </p:nvPicPr>
        <p:blipFill rotWithShape="1">
          <a:blip r:embed="rId2"/>
          <a:srcRect l="19522" r="30534" b="-2"/>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AA9959-2370-54F9-2948-B98DD32F7D43}"/>
              </a:ext>
            </a:extLst>
          </p:cNvPr>
          <p:cNvSpPr>
            <a:spLocks noGrp="1"/>
          </p:cNvSpPr>
          <p:nvPr>
            <p:ph type="title"/>
          </p:nvPr>
        </p:nvSpPr>
        <p:spPr>
          <a:xfrm>
            <a:off x="761801" y="328512"/>
            <a:ext cx="4778387" cy="1628970"/>
          </a:xfrm>
        </p:spPr>
        <p:txBody>
          <a:bodyPr anchor="ctr">
            <a:normAutofit/>
          </a:bodyPr>
          <a:lstStyle/>
          <a:p>
            <a:r>
              <a:rPr lang="en-US" sz="4000">
                <a:cs typeface="Calibri Light"/>
              </a:rPr>
              <a:t>Motivation</a:t>
            </a:r>
            <a:endParaRPr lang="en-US" sz="4000"/>
          </a:p>
        </p:txBody>
      </p:sp>
      <p:sp>
        <p:nvSpPr>
          <p:cNvPr id="3" name="Content Placeholder 2">
            <a:extLst>
              <a:ext uri="{FF2B5EF4-FFF2-40B4-BE49-F238E27FC236}">
                <a16:creationId xmlns:a16="http://schemas.microsoft.com/office/drawing/2014/main" id="{4EDA73F7-A078-98C2-3F75-794A57063825}"/>
              </a:ext>
            </a:extLst>
          </p:cNvPr>
          <p:cNvSpPr>
            <a:spLocks noGrp="1"/>
          </p:cNvSpPr>
          <p:nvPr>
            <p:ph idx="1"/>
          </p:nvPr>
        </p:nvSpPr>
        <p:spPr>
          <a:xfrm>
            <a:off x="761801" y="2589094"/>
            <a:ext cx="4659756" cy="3374137"/>
          </a:xfrm>
        </p:spPr>
        <p:txBody>
          <a:bodyPr vert="horz" lIns="91440" tIns="45720" rIns="91440" bIns="45720" rtlCol="0" anchor="ctr">
            <a:normAutofit/>
          </a:bodyPr>
          <a:lstStyle/>
          <a:p>
            <a:r>
              <a:rPr lang="en-US" sz="1700">
                <a:cs typeface="Calibri"/>
              </a:rPr>
              <a:t>86% of software development teams have adopted an Agile methodology</a:t>
            </a:r>
          </a:p>
          <a:p>
            <a:r>
              <a:rPr lang="en-US" sz="1700">
                <a:cs typeface="Calibri"/>
              </a:rPr>
              <a:t>81% of Agile teams use some version of the Scrum methodology</a:t>
            </a:r>
          </a:p>
          <a:p>
            <a:endParaRPr lang="en-US" sz="1700">
              <a:cs typeface="Calibri"/>
            </a:endParaRPr>
          </a:p>
          <a:p>
            <a:r>
              <a:rPr lang="en-US" sz="1700">
                <a:cs typeface="Calibri"/>
              </a:rPr>
              <a:t>If you were hired today as a Project Manager, you should know how to organize a team using the most common methodology</a:t>
            </a:r>
          </a:p>
          <a:p>
            <a:r>
              <a:rPr lang="en-US" sz="1700">
                <a:cs typeface="Calibri"/>
              </a:rPr>
              <a:t>Alternatively, if you were hired as a Software Developer, you should understand how the most common methodology works</a:t>
            </a:r>
          </a:p>
        </p:txBody>
      </p:sp>
      <p:sp>
        <p:nvSpPr>
          <p:cNvPr id="4" name="TextBox 3">
            <a:extLst>
              <a:ext uri="{FF2B5EF4-FFF2-40B4-BE49-F238E27FC236}">
                <a16:creationId xmlns:a16="http://schemas.microsoft.com/office/drawing/2014/main" id="{89958F1F-D689-BCE9-33B1-B3C20AA43485}"/>
              </a:ext>
            </a:extLst>
          </p:cNvPr>
          <p:cNvSpPr txBox="1"/>
          <p:nvPr/>
        </p:nvSpPr>
        <p:spPr>
          <a:xfrm>
            <a:off x="846043" y="6039970"/>
            <a:ext cx="4494679"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cs typeface="Calibri"/>
              </a:rPr>
              <a:t>Sources:</a:t>
            </a:r>
          </a:p>
          <a:p>
            <a:r>
              <a:rPr lang="en-US" sz="1100">
                <a:ea typeface="+mn-lt"/>
                <a:cs typeface="+mn-lt"/>
              </a:rPr>
              <a:t>https://www.parabol.co/resources/agile-statistics/#agile-adoption</a:t>
            </a:r>
            <a:endParaRPr lang="en-US">
              <a:ea typeface="+mn-lt"/>
              <a:cs typeface="+mn-lt"/>
            </a:endParaRPr>
          </a:p>
          <a:p>
            <a:r>
              <a:rPr lang="en-US" sz="1100">
                <a:ea typeface="+mn-lt"/>
                <a:cs typeface="+mn-lt"/>
              </a:rPr>
              <a:t>https://digital.ai/resource-center/analyst-reports/state-of-agile-report/</a:t>
            </a:r>
            <a:endParaRPr lang="en-US">
              <a:ea typeface="+mn-lt"/>
              <a:cs typeface="+mn-lt"/>
            </a:endParaRPr>
          </a:p>
        </p:txBody>
      </p:sp>
    </p:spTree>
    <p:extLst>
      <p:ext uri="{BB962C8B-B14F-4D97-AF65-F5344CB8AC3E}">
        <p14:creationId xmlns:p14="http://schemas.microsoft.com/office/powerpoint/2010/main" val="1164597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FE1EC756-41E9-4FD6-AD48-EF46A2813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66F6371-9EA5-9354-29DC-1D07B921F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67041C-759E-A239-F1FE-649ACEF0364B}"/>
              </a:ext>
            </a:extLst>
          </p:cNvPr>
          <p:cNvSpPr>
            <a:spLocks noGrp="1"/>
          </p:cNvSpPr>
          <p:nvPr>
            <p:ph type="title"/>
          </p:nvPr>
        </p:nvSpPr>
        <p:spPr>
          <a:xfrm>
            <a:off x="761995" y="307447"/>
            <a:ext cx="10693884" cy="1109932"/>
          </a:xfrm>
        </p:spPr>
        <p:txBody>
          <a:bodyPr>
            <a:normAutofit/>
          </a:bodyPr>
          <a:lstStyle/>
          <a:p>
            <a:r>
              <a:rPr lang="en-US" sz="4000">
                <a:cs typeface="Calibri Light"/>
              </a:rPr>
              <a:t>Sprint Review</a:t>
            </a:r>
            <a:endParaRPr lang="en-US" sz="4000"/>
          </a:p>
        </p:txBody>
      </p:sp>
      <p:pic>
        <p:nvPicPr>
          <p:cNvPr id="4" name="Picture 3" descr="A blue board with papers and notes&#10;&#10;Description automatically generated">
            <a:extLst>
              <a:ext uri="{FF2B5EF4-FFF2-40B4-BE49-F238E27FC236}">
                <a16:creationId xmlns:a16="http://schemas.microsoft.com/office/drawing/2014/main" id="{FE757288-680F-0F49-8E6C-81A8C41E6DA1}"/>
              </a:ext>
            </a:extLst>
          </p:cNvPr>
          <p:cNvPicPr>
            <a:picLocks noChangeAspect="1"/>
          </p:cNvPicPr>
          <p:nvPr/>
        </p:nvPicPr>
        <p:blipFill>
          <a:blip r:embed="rId2"/>
          <a:stretch>
            <a:fillRect/>
          </a:stretch>
        </p:blipFill>
        <p:spPr>
          <a:xfrm>
            <a:off x="736122" y="2436697"/>
            <a:ext cx="5804955" cy="3617876"/>
          </a:xfrm>
          <a:prstGeom prst="rect">
            <a:avLst/>
          </a:prstGeom>
        </p:spPr>
      </p:pic>
      <p:sp>
        <p:nvSpPr>
          <p:cNvPr id="3" name="Content Placeholder 2">
            <a:extLst>
              <a:ext uri="{FF2B5EF4-FFF2-40B4-BE49-F238E27FC236}">
                <a16:creationId xmlns:a16="http://schemas.microsoft.com/office/drawing/2014/main" id="{D1AAEDAA-C770-2328-691A-351FFE1694F8}"/>
              </a:ext>
            </a:extLst>
          </p:cNvPr>
          <p:cNvSpPr>
            <a:spLocks noGrp="1"/>
          </p:cNvSpPr>
          <p:nvPr>
            <p:ph idx="1"/>
          </p:nvPr>
        </p:nvSpPr>
        <p:spPr>
          <a:xfrm>
            <a:off x="7190509" y="2357888"/>
            <a:ext cx="4265370" cy="3902635"/>
          </a:xfrm>
        </p:spPr>
        <p:txBody>
          <a:bodyPr vert="horz" lIns="91440" tIns="45720" rIns="91440" bIns="45720" rtlCol="0" anchor="ctr">
            <a:normAutofit/>
          </a:bodyPr>
          <a:lstStyle/>
          <a:p>
            <a:r>
              <a:rPr lang="en-US" sz="2000">
                <a:cs typeface="Calibri"/>
              </a:rPr>
              <a:t>The team should feel confident moving forward</a:t>
            </a:r>
          </a:p>
          <a:p>
            <a:r>
              <a:rPr lang="en-US" sz="2000">
                <a:cs typeface="Calibri"/>
              </a:rPr>
              <a:t>A plan should be made to include tasks from the project backlog in future sprints</a:t>
            </a:r>
          </a:p>
          <a:p>
            <a:r>
              <a:rPr lang="en-US" sz="2000">
                <a:cs typeface="Calibri"/>
              </a:rPr>
              <a:t>The team should feel strong in their ability to fix any mistakes made in the past</a:t>
            </a:r>
          </a:p>
        </p:txBody>
      </p:sp>
    </p:spTree>
    <p:extLst>
      <p:ext uri="{BB962C8B-B14F-4D97-AF65-F5344CB8AC3E}">
        <p14:creationId xmlns:p14="http://schemas.microsoft.com/office/powerpoint/2010/main" val="2003051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EAF938-DE96-D3CE-50EB-FCD63C196D48}"/>
              </a:ext>
            </a:extLst>
          </p:cNvPr>
          <p:cNvSpPr>
            <a:spLocks noGrp="1"/>
          </p:cNvSpPr>
          <p:nvPr>
            <p:ph type="title"/>
          </p:nvPr>
        </p:nvSpPr>
        <p:spPr>
          <a:xfrm>
            <a:off x="6803409" y="762001"/>
            <a:ext cx="4156512" cy="1708244"/>
          </a:xfrm>
        </p:spPr>
        <p:txBody>
          <a:bodyPr anchor="ctr">
            <a:normAutofit/>
          </a:bodyPr>
          <a:lstStyle/>
          <a:p>
            <a:r>
              <a:rPr lang="en-US" sz="4000">
                <a:cs typeface="Calibri Light"/>
              </a:rPr>
              <a:t>Better Sprint Reviews</a:t>
            </a:r>
          </a:p>
        </p:txBody>
      </p:sp>
      <p:pic>
        <p:nvPicPr>
          <p:cNvPr id="4" name="Picture 3" descr="A group of people sitting around a table with a colorful circle&#10;&#10;Description automatically generated">
            <a:extLst>
              <a:ext uri="{FF2B5EF4-FFF2-40B4-BE49-F238E27FC236}">
                <a16:creationId xmlns:a16="http://schemas.microsoft.com/office/drawing/2014/main" id="{34E17B37-D2EC-0923-4570-C4E38F7FC677}"/>
              </a:ext>
            </a:extLst>
          </p:cNvPr>
          <p:cNvPicPr>
            <a:picLocks noChangeAspect="1"/>
          </p:cNvPicPr>
          <p:nvPr/>
        </p:nvPicPr>
        <p:blipFill rotWithShape="1">
          <a:blip r:embed="rId2"/>
          <a:srcRect l="24163" r="25615"/>
          <a:stretch/>
        </p:blipFill>
        <p:spPr>
          <a:xfrm>
            <a:off x="-1" y="-2"/>
            <a:ext cx="6096001" cy="6858002"/>
          </a:xfrm>
          <a:prstGeom prst="rect">
            <a:avLst/>
          </a:prstGeom>
        </p:spPr>
      </p:pic>
      <p:sp>
        <p:nvSpPr>
          <p:cNvPr id="3" name="Content Placeholder 2">
            <a:extLst>
              <a:ext uri="{FF2B5EF4-FFF2-40B4-BE49-F238E27FC236}">
                <a16:creationId xmlns:a16="http://schemas.microsoft.com/office/drawing/2014/main" id="{43794561-3B63-7F58-F326-09315438B611}"/>
              </a:ext>
            </a:extLst>
          </p:cNvPr>
          <p:cNvSpPr>
            <a:spLocks noGrp="1"/>
          </p:cNvSpPr>
          <p:nvPr>
            <p:ph idx="1"/>
          </p:nvPr>
        </p:nvSpPr>
        <p:spPr>
          <a:xfrm>
            <a:off x="6803409" y="2470245"/>
            <a:ext cx="4156512" cy="3769835"/>
          </a:xfrm>
        </p:spPr>
        <p:txBody>
          <a:bodyPr vert="horz" lIns="91440" tIns="45720" rIns="91440" bIns="45720" rtlCol="0" anchor="ctr">
            <a:normAutofit/>
          </a:bodyPr>
          <a:lstStyle/>
          <a:p>
            <a:r>
              <a:rPr lang="en-US" sz="2000">
                <a:cs typeface="Calibri"/>
              </a:rPr>
              <a:t>Try to discuss any changes, including changes in the market, stakeholder opinions, or customer feedback that may impact your project</a:t>
            </a:r>
          </a:p>
          <a:p>
            <a:r>
              <a:rPr lang="en-US" sz="2000">
                <a:cs typeface="Calibri"/>
              </a:rPr>
              <a:t>Make sure all stakeholders are invited (getting a diverse opinion is important)</a:t>
            </a:r>
          </a:p>
          <a:p>
            <a:r>
              <a:rPr lang="en-US" sz="2000">
                <a:cs typeface="Calibri"/>
              </a:rPr>
              <a:t>Be honest (but not rude!)</a:t>
            </a:r>
          </a:p>
          <a:p>
            <a:r>
              <a:rPr lang="en-US" sz="2000">
                <a:cs typeface="Calibri"/>
              </a:rPr>
              <a:t>Gather as much feedback as possible</a:t>
            </a:r>
          </a:p>
          <a:p>
            <a:endParaRPr lang="en-US" sz="2000">
              <a:cs typeface="Calibri"/>
            </a:endParaRPr>
          </a:p>
        </p:txBody>
      </p:sp>
    </p:spTree>
    <p:extLst>
      <p:ext uri="{BB962C8B-B14F-4D97-AF65-F5344CB8AC3E}">
        <p14:creationId xmlns:p14="http://schemas.microsoft.com/office/powerpoint/2010/main" val="2476683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18276" y="729523"/>
            <a:ext cx="6858000" cy="5398953"/>
          </a:xfrm>
          <a:prstGeom prst="rect">
            <a:avLst/>
          </a:prstGeom>
          <a:ln>
            <a:noFill/>
          </a:ln>
          <a:effectLst>
            <a:outerShdw blurRad="419100" dist="152400" sx="94000" sy="940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EAF938-DE96-D3CE-50EB-FCD63C196D48}"/>
              </a:ext>
            </a:extLst>
          </p:cNvPr>
          <p:cNvSpPr>
            <a:spLocks noGrp="1"/>
          </p:cNvSpPr>
          <p:nvPr>
            <p:ph type="title"/>
          </p:nvPr>
        </p:nvSpPr>
        <p:spPr>
          <a:xfrm>
            <a:off x="758952" y="785366"/>
            <a:ext cx="4069055" cy="2072853"/>
          </a:xfrm>
        </p:spPr>
        <p:txBody>
          <a:bodyPr anchor="t">
            <a:normAutofit/>
          </a:bodyPr>
          <a:lstStyle/>
          <a:p>
            <a:r>
              <a:rPr lang="en-US" sz="4000">
                <a:cs typeface="Calibri Light"/>
              </a:rPr>
              <a:t>Better Sprint Reviews</a:t>
            </a:r>
          </a:p>
        </p:txBody>
      </p:sp>
      <p:pic>
        <p:nvPicPr>
          <p:cNvPr id="4" name="Picture 3" descr="A blackboard with colorful notes on it&#10;&#10;Description automatically generated">
            <a:extLst>
              <a:ext uri="{FF2B5EF4-FFF2-40B4-BE49-F238E27FC236}">
                <a16:creationId xmlns:a16="http://schemas.microsoft.com/office/drawing/2014/main" id="{D86C83B2-C222-5BE2-8995-85DBEA0E6251}"/>
              </a:ext>
            </a:extLst>
          </p:cNvPr>
          <p:cNvPicPr>
            <a:picLocks noChangeAspect="1"/>
          </p:cNvPicPr>
          <p:nvPr/>
        </p:nvPicPr>
        <p:blipFill>
          <a:blip r:embed="rId2"/>
          <a:stretch>
            <a:fillRect/>
          </a:stretch>
        </p:blipFill>
        <p:spPr>
          <a:xfrm>
            <a:off x="724619" y="3445403"/>
            <a:ext cx="3951289" cy="2634192"/>
          </a:xfrm>
          <a:prstGeom prst="rect">
            <a:avLst/>
          </a:prstGeom>
        </p:spPr>
      </p:pic>
      <p:sp>
        <p:nvSpPr>
          <p:cNvPr id="3" name="Content Placeholder 2">
            <a:extLst>
              <a:ext uri="{FF2B5EF4-FFF2-40B4-BE49-F238E27FC236}">
                <a16:creationId xmlns:a16="http://schemas.microsoft.com/office/drawing/2014/main" id="{43794561-3B63-7F58-F326-09315438B611}"/>
              </a:ext>
            </a:extLst>
          </p:cNvPr>
          <p:cNvSpPr>
            <a:spLocks noGrp="1"/>
          </p:cNvSpPr>
          <p:nvPr>
            <p:ph idx="1"/>
          </p:nvPr>
        </p:nvSpPr>
        <p:spPr>
          <a:xfrm>
            <a:off x="6096000" y="785366"/>
            <a:ext cx="5257797" cy="5310632"/>
          </a:xfrm>
        </p:spPr>
        <p:txBody>
          <a:bodyPr vert="horz" lIns="91440" tIns="45720" rIns="91440" bIns="45720" rtlCol="0" anchor="ctr">
            <a:normAutofit/>
          </a:bodyPr>
          <a:lstStyle/>
          <a:p>
            <a:r>
              <a:rPr lang="en-US" sz="2000">
                <a:cs typeface="Calibri"/>
              </a:rPr>
              <a:t>Invite everybody to share their opinion (not just the project manager)</a:t>
            </a:r>
            <a:endParaRPr lang="en-US" sz="2000"/>
          </a:p>
          <a:p>
            <a:endParaRPr lang="en-US" sz="2000">
              <a:cs typeface="Calibri"/>
            </a:endParaRPr>
          </a:p>
          <a:p>
            <a:r>
              <a:rPr lang="en-US" sz="2000">
                <a:cs typeface="Calibri"/>
              </a:rPr>
              <a:t>Create project velocity charts (so that estimation can get better over time)</a:t>
            </a:r>
          </a:p>
          <a:p>
            <a:endParaRPr lang="en-US" sz="2000">
              <a:cs typeface="Calibri"/>
            </a:endParaRPr>
          </a:p>
          <a:p>
            <a:r>
              <a:rPr lang="en-US" sz="2000">
                <a:cs typeface="Calibri"/>
              </a:rPr>
              <a:t>Have clear goals for the future</a:t>
            </a:r>
          </a:p>
        </p:txBody>
      </p:sp>
    </p:spTree>
    <p:extLst>
      <p:ext uri="{BB962C8B-B14F-4D97-AF65-F5344CB8AC3E}">
        <p14:creationId xmlns:p14="http://schemas.microsoft.com/office/powerpoint/2010/main" val="1281207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0997" y="381001"/>
            <a:ext cx="6858001" cy="6095995"/>
          </a:xfrm>
          <a:prstGeom prst="rect">
            <a:avLst/>
          </a:prstGeom>
          <a:ln>
            <a:noFill/>
          </a:ln>
          <a:effectLst>
            <a:outerShdw blurRad="381000" dist="101600" sx="99000" sy="99000" algn="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02A036-353D-FA48-1EFE-E44F43E49B8B}"/>
              </a:ext>
            </a:extLst>
          </p:cNvPr>
          <p:cNvSpPr>
            <a:spLocks noGrp="1"/>
          </p:cNvSpPr>
          <p:nvPr>
            <p:ph type="title"/>
          </p:nvPr>
        </p:nvSpPr>
        <p:spPr>
          <a:xfrm>
            <a:off x="707413" y="4544704"/>
            <a:ext cx="4792635" cy="1811645"/>
          </a:xfrm>
        </p:spPr>
        <p:txBody>
          <a:bodyPr anchor="ctr">
            <a:normAutofit/>
          </a:bodyPr>
          <a:lstStyle/>
          <a:p>
            <a:r>
              <a:rPr lang="en-US" sz="4000">
                <a:cs typeface="Calibri Light"/>
              </a:rPr>
              <a:t>Sprint Retrospective (Retro)</a:t>
            </a:r>
            <a:endParaRPr lang="en-US" sz="4000"/>
          </a:p>
        </p:txBody>
      </p:sp>
      <p:pic>
        <p:nvPicPr>
          <p:cNvPr id="10" name="Picture 9" descr="A group of people around a round table&#10;&#10;Description automatically generated">
            <a:extLst>
              <a:ext uri="{FF2B5EF4-FFF2-40B4-BE49-F238E27FC236}">
                <a16:creationId xmlns:a16="http://schemas.microsoft.com/office/drawing/2014/main" id="{076D967A-60FF-630B-0D47-7821124E820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9330" r="7337"/>
          <a:stretch/>
        </p:blipFill>
        <p:spPr>
          <a:xfrm>
            <a:off x="-1" y="10"/>
            <a:ext cx="6096001" cy="4114790"/>
          </a:xfrm>
          <a:prstGeom prst="rect">
            <a:avLst/>
          </a:prstGeom>
        </p:spPr>
      </p:pic>
      <p:sp>
        <p:nvSpPr>
          <p:cNvPr id="3" name="Content Placeholder 2">
            <a:extLst>
              <a:ext uri="{FF2B5EF4-FFF2-40B4-BE49-F238E27FC236}">
                <a16:creationId xmlns:a16="http://schemas.microsoft.com/office/drawing/2014/main" id="{C78B6F12-5991-0E7E-E71F-60B25F6891DE}"/>
              </a:ext>
            </a:extLst>
          </p:cNvPr>
          <p:cNvSpPr>
            <a:spLocks noGrp="1"/>
          </p:cNvSpPr>
          <p:nvPr>
            <p:ph idx="1"/>
          </p:nvPr>
        </p:nvSpPr>
        <p:spPr>
          <a:xfrm>
            <a:off x="6803410" y="691912"/>
            <a:ext cx="4585646" cy="5474173"/>
          </a:xfrm>
        </p:spPr>
        <p:txBody>
          <a:bodyPr vert="horz" lIns="91440" tIns="45720" rIns="91440" bIns="45720" rtlCol="0" anchor="ctr">
            <a:normAutofit/>
          </a:bodyPr>
          <a:lstStyle/>
          <a:p>
            <a:r>
              <a:rPr lang="en-US" sz="2400">
                <a:cs typeface="Calibri"/>
              </a:rPr>
              <a:t>Purpose: </a:t>
            </a:r>
            <a:endParaRPr lang="en-US" sz="2000"/>
          </a:p>
          <a:p>
            <a:pPr lvl="1">
              <a:spcBef>
                <a:spcPts val="1200"/>
              </a:spcBef>
            </a:pPr>
            <a:r>
              <a:rPr lang="en-US" sz="2000">
                <a:cs typeface="Calibri"/>
              </a:rPr>
              <a:t>All the other meetings have focused on improving the product. </a:t>
            </a:r>
          </a:p>
          <a:p>
            <a:pPr lvl="1">
              <a:spcBef>
                <a:spcPts val="1200"/>
              </a:spcBef>
            </a:pPr>
            <a:r>
              <a:rPr lang="en-US" sz="2000">
                <a:cs typeface="Calibri"/>
              </a:rPr>
              <a:t>The sprint review focuses on the work completed and project progress from the last sprint.</a:t>
            </a:r>
          </a:p>
          <a:p>
            <a:pPr lvl="1">
              <a:spcBef>
                <a:spcPts val="1200"/>
              </a:spcBef>
            </a:pPr>
            <a:r>
              <a:rPr lang="en-US" sz="2000">
                <a:cs typeface="Calibri"/>
              </a:rPr>
              <a:t>In contrast, the sprint retrospective is the time to focus on the workflow and process.</a:t>
            </a:r>
          </a:p>
        </p:txBody>
      </p:sp>
    </p:spTree>
    <p:extLst>
      <p:ext uri="{BB962C8B-B14F-4D97-AF65-F5344CB8AC3E}">
        <p14:creationId xmlns:p14="http://schemas.microsoft.com/office/powerpoint/2010/main" val="500883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21ED-923B-88D4-1D36-6B4D9EAAB14D}"/>
              </a:ext>
            </a:extLst>
          </p:cNvPr>
          <p:cNvSpPr>
            <a:spLocks noGrp="1"/>
          </p:cNvSpPr>
          <p:nvPr>
            <p:ph type="title"/>
          </p:nvPr>
        </p:nvSpPr>
        <p:spPr/>
        <p:txBody>
          <a:bodyPr/>
          <a:lstStyle/>
          <a:p>
            <a:r>
              <a:rPr lang="en-US">
                <a:cs typeface="Calibri Light"/>
              </a:rPr>
              <a:t>Sprint Retrospective</a:t>
            </a:r>
            <a:endParaRPr lang="en-US"/>
          </a:p>
        </p:txBody>
      </p:sp>
      <p:sp>
        <p:nvSpPr>
          <p:cNvPr id="131" name="Content Placeholder 130">
            <a:extLst>
              <a:ext uri="{FF2B5EF4-FFF2-40B4-BE49-F238E27FC236}">
                <a16:creationId xmlns:a16="http://schemas.microsoft.com/office/drawing/2014/main" id="{8EBF8A1B-4E5D-B6F0-DFBD-1305BA4CF4AC}"/>
              </a:ext>
            </a:extLst>
          </p:cNvPr>
          <p:cNvSpPr>
            <a:spLocks noGrp="1"/>
          </p:cNvSpPr>
          <p:nvPr>
            <p:ph idx="1"/>
          </p:nvPr>
        </p:nvSpPr>
        <p:spPr>
          <a:xfrm>
            <a:off x="7910357" y="3967193"/>
            <a:ext cx="3712385" cy="1995613"/>
          </a:xfrm>
        </p:spPr>
        <p:txBody>
          <a:bodyPr vert="horz" lIns="91440" tIns="45720" rIns="91440" bIns="45720" rtlCol="0" anchor="t">
            <a:normAutofit lnSpcReduction="10000"/>
          </a:bodyPr>
          <a:lstStyle/>
          <a:p>
            <a:pPr marL="285750" indent="-285750">
              <a:lnSpc>
                <a:spcPct val="100000"/>
              </a:lnSpc>
              <a:spcBef>
                <a:spcPts val="0"/>
              </a:spcBef>
              <a:buFont typeface="Arial,Sans-Serif" panose="020B0604020202020204" pitchFamily="34" charset="0"/>
            </a:pPr>
            <a:r>
              <a:rPr lang="en-US" sz="1800">
                <a:solidFill>
                  <a:srgbClr val="444444"/>
                </a:solidFill>
                <a:cs typeface="Calibri"/>
              </a:rPr>
              <a:t>Celebrate successes, address failures, brainstorm and discuss questions.</a:t>
            </a:r>
            <a:endParaRPr lang="en-US" sz="1800">
              <a:cs typeface="Calibri"/>
            </a:endParaRPr>
          </a:p>
          <a:p>
            <a:pPr marL="285750" indent="-285750">
              <a:lnSpc>
                <a:spcPct val="100000"/>
              </a:lnSpc>
              <a:spcBef>
                <a:spcPts val="0"/>
              </a:spcBef>
              <a:buFont typeface="Arial,Sans-Serif" panose="020B0604020202020204" pitchFamily="34" charset="0"/>
            </a:pPr>
            <a:endParaRPr lang="en-US" sz="1800">
              <a:solidFill>
                <a:srgbClr val="444444"/>
              </a:solidFill>
              <a:cs typeface="Calibri"/>
            </a:endParaRPr>
          </a:p>
          <a:p>
            <a:pPr marL="285750" indent="-285750">
              <a:lnSpc>
                <a:spcPct val="100000"/>
              </a:lnSpc>
              <a:spcBef>
                <a:spcPts val="0"/>
              </a:spcBef>
              <a:buFont typeface="Arial,Sans-Serif" panose="020B0604020202020204" pitchFamily="34" charset="0"/>
            </a:pPr>
            <a:r>
              <a:rPr lang="en-US" sz="1800">
                <a:solidFill>
                  <a:srgbClr val="444444"/>
                </a:solidFill>
                <a:cs typeface="Calibri"/>
              </a:rPr>
              <a:t>Identify areas for improvement in the process and create a plan to implement changes.</a:t>
            </a:r>
          </a:p>
          <a:p>
            <a:endParaRPr lang="en-US">
              <a:cs typeface="Calibri"/>
            </a:endParaRPr>
          </a:p>
        </p:txBody>
      </p:sp>
      <p:pic>
        <p:nvPicPr>
          <p:cNvPr id="132" name="Graphic 131" descr="Hammer with solid fill">
            <a:extLst>
              <a:ext uri="{FF2B5EF4-FFF2-40B4-BE49-F238E27FC236}">
                <a16:creationId xmlns:a16="http://schemas.microsoft.com/office/drawing/2014/main" id="{EBCC9050-2702-C0C2-817A-F5FE3C9294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25075" y="1661956"/>
            <a:ext cx="1287929" cy="1277968"/>
          </a:xfrm>
          <a:prstGeom prst="rect">
            <a:avLst/>
          </a:prstGeom>
        </p:spPr>
      </p:pic>
      <p:pic>
        <p:nvPicPr>
          <p:cNvPr id="133" name="Graphic 132" descr="Stopwatch with solid fill">
            <a:extLst>
              <a:ext uri="{FF2B5EF4-FFF2-40B4-BE49-F238E27FC236}">
                <a16:creationId xmlns:a16="http://schemas.microsoft.com/office/drawing/2014/main" id="{336F21C0-4BD0-CC58-52C6-34A86DC0DA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13126" y="1660401"/>
            <a:ext cx="1292910" cy="1297890"/>
          </a:xfrm>
          <a:prstGeom prst="rect">
            <a:avLst/>
          </a:prstGeom>
        </p:spPr>
      </p:pic>
      <p:pic>
        <p:nvPicPr>
          <p:cNvPr id="134" name="Graphic 133" descr="Users with solid fill">
            <a:extLst>
              <a:ext uri="{FF2B5EF4-FFF2-40B4-BE49-F238E27FC236}">
                <a16:creationId xmlns:a16="http://schemas.microsoft.com/office/drawing/2014/main" id="{B0B1FDFB-1EF8-A521-EF70-CCC9F258C7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55177" y="1459628"/>
            <a:ext cx="1691341" cy="1696321"/>
          </a:xfrm>
          <a:prstGeom prst="rect">
            <a:avLst/>
          </a:prstGeom>
        </p:spPr>
      </p:pic>
      <p:sp>
        <p:nvSpPr>
          <p:cNvPr id="135" name="TextBox 134">
            <a:extLst>
              <a:ext uri="{FF2B5EF4-FFF2-40B4-BE49-F238E27FC236}">
                <a16:creationId xmlns:a16="http://schemas.microsoft.com/office/drawing/2014/main" id="{E3C3CD2A-427C-AD99-DBCC-508D70C11827}"/>
              </a:ext>
            </a:extLst>
          </p:cNvPr>
          <p:cNvSpPr txBox="1"/>
          <p:nvPr/>
        </p:nvSpPr>
        <p:spPr>
          <a:xfrm>
            <a:off x="1081990" y="3660588"/>
            <a:ext cx="343522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rtl="0"/>
            <a:endParaRPr lang="en-US">
              <a:solidFill>
                <a:srgbClr val="444444"/>
              </a:solidFill>
              <a:latin typeface="Calibri"/>
              <a:ea typeface="Arial"/>
              <a:cs typeface="Arial"/>
            </a:endParaRPr>
          </a:p>
          <a:p>
            <a:pPr marL="285750" indent="-285750" rtl="0">
              <a:buChar char="•"/>
            </a:pPr>
            <a:r>
              <a:rPr lang="en-US" baseline="0">
                <a:solidFill>
                  <a:srgbClr val="444444"/>
                </a:solidFill>
                <a:latin typeface="Calibri"/>
                <a:ea typeface="Arial"/>
                <a:cs typeface="Arial"/>
              </a:rPr>
              <a:t>Project Manager and Developers.</a:t>
            </a:r>
            <a:r>
              <a:rPr lang="en-US">
                <a:solidFill>
                  <a:srgbClr val="444444"/>
                </a:solidFill>
                <a:latin typeface="Calibri"/>
                <a:ea typeface="Arial"/>
                <a:cs typeface="Arial"/>
              </a:rPr>
              <a:t>​</a:t>
            </a:r>
          </a:p>
          <a:p>
            <a:pPr marL="285750" indent="-285750">
              <a:buChar char="•"/>
            </a:pPr>
            <a:endParaRPr lang="en-US">
              <a:solidFill>
                <a:srgbClr val="444444"/>
              </a:solidFill>
              <a:latin typeface="Calibri"/>
              <a:ea typeface="Arial"/>
              <a:cs typeface="Arial"/>
            </a:endParaRPr>
          </a:p>
          <a:p>
            <a:pPr marL="285750" indent="-285750" rtl="0">
              <a:buChar char="•"/>
            </a:pPr>
            <a:r>
              <a:rPr lang="en-US" baseline="0">
                <a:solidFill>
                  <a:srgbClr val="444444"/>
                </a:solidFill>
                <a:latin typeface="Calibri"/>
                <a:ea typeface="Arial"/>
                <a:cs typeface="Arial"/>
              </a:rPr>
              <a:t>Keeping this meeting small and internal to the team makes everyone more comfortable voicing their opinions.</a:t>
            </a:r>
            <a:endParaRPr lang="en-US">
              <a:cs typeface="Calibri" panose="020F0502020204030204"/>
            </a:endParaRPr>
          </a:p>
        </p:txBody>
      </p:sp>
      <p:sp>
        <p:nvSpPr>
          <p:cNvPr id="136" name="TextBox 135">
            <a:extLst>
              <a:ext uri="{FF2B5EF4-FFF2-40B4-BE49-F238E27FC236}">
                <a16:creationId xmlns:a16="http://schemas.microsoft.com/office/drawing/2014/main" id="{7E8E71AD-46C4-A96D-D849-204F7D1D23FF}"/>
              </a:ext>
            </a:extLst>
          </p:cNvPr>
          <p:cNvSpPr txBox="1"/>
          <p:nvPr/>
        </p:nvSpPr>
        <p:spPr>
          <a:xfrm>
            <a:off x="4598146" y="3969372"/>
            <a:ext cx="29185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444444"/>
                </a:solidFill>
                <a:cs typeface="Calibri"/>
              </a:rPr>
              <a:t>At the end of every sprint.</a:t>
            </a:r>
            <a:endParaRPr lang="en-US">
              <a:cs typeface="Calibri" panose="020F0502020204030204"/>
            </a:endParaRPr>
          </a:p>
        </p:txBody>
      </p:sp>
      <p:sp>
        <p:nvSpPr>
          <p:cNvPr id="137" name="TextBox 136">
            <a:extLst>
              <a:ext uri="{FF2B5EF4-FFF2-40B4-BE49-F238E27FC236}">
                <a16:creationId xmlns:a16="http://schemas.microsoft.com/office/drawing/2014/main" id="{84A51298-9FBE-6205-430D-C1B924A13C46}"/>
              </a:ext>
            </a:extLst>
          </p:cNvPr>
          <p:cNvSpPr txBox="1"/>
          <p:nvPr/>
        </p:nvSpPr>
        <p:spPr>
          <a:xfrm>
            <a:off x="1425637" y="2965823"/>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Calibri"/>
              </a:rPr>
              <a:t>Who?</a:t>
            </a:r>
            <a:endParaRPr lang="en-US" sz="2400"/>
          </a:p>
        </p:txBody>
      </p:sp>
      <p:sp>
        <p:nvSpPr>
          <p:cNvPr id="138" name="TextBox 137">
            <a:extLst>
              <a:ext uri="{FF2B5EF4-FFF2-40B4-BE49-F238E27FC236}">
                <a16:creationId xmlns:a16="http://schemas.microsoft.com/office/drawing/2014/main" id="{E717398C-1564-52BE-A137-8ED14AC3E55A}"/>
              </a:ext>
            </a:extLst>
          </p:cNvPr>
          <p:cNvSpPr txBox="1"/>
          <p:nvPr/>
        </p:nvSpPr>
        <p:spPr>
          <a:xfrm>
            <a:off x="4687794" y="2965823"/>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Calibri"/>
              </a:rPr>
              <a:t>When?</a:t>
            </a:r>
            <a:endParaRPr lang="en-US" sz="2400"/>
          </a:p>
        </p:txBody>
      </p:sp>
      <p:sp>
        <p:nvSpPr>
          <p:cNvPr id="139" name="TextBox 138">
            <a:extLst>
              <a:ext uri="{FF2B5EF4-FFF2-40B4-BE49-F238E27FC236}">
                <a16:creationId xmlns:a16="http://schemas.microsoft.com/office/drawing/2014/main" id="{2C6C797E-4A75-789B-8C13-F320CA74C1D1}"/>
              </a:ext>
            </a:extLst>
          </p:cNvPr>
          <p:cNvSpPr txBox="1"/>
          <p:nvPr/>
        </p:nvSpPr>
        <p:spPr>
          <a:xfrm>
            <a:off x="8398186" y="2925979"/>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Calibri"/>
              </a:rPr>
              <a:t>What?</a:t>
            </a:r>
            <a:endParaRPr lang="en-US" sz="2400"/>
          </a:p>
        </p:txBody>
      </p:sp>
    </p:spTree>
    <p:extLst>
      <p:ext uri="{BB962C8B-B14F-4D97-AF65-F5344CB8AC3E}">
        <p14:creationId xmlns:p14="http://schemas.microsoft.com/office/powerpoint/2010/main" val="3869647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BB192D02-8A9F-2C13-2EE4-32C36FC3F442}"/>
              </a:ext>
            </a:extLst>
          </p:cNvPr>
          <p:cNvPicPr>
            <a:picLocks noChangeAspect="1"/>
          </p:cNvPicPr>
          <p:nvPr/>
        </p:nvPicPr>
        <p:blipFill>
          <a:blip r:embed="rId2"/>
          <a:stretch>
            <a:fillRect/>
          </a:stretch>
        </p:blipFill>
        <p:spPr>
          <a:xfrm>
            <a:off x="2076823" y="2018101"/>
            <a:ext cx="8038352" cy="4537543"/>
          </a:xfrm>
          <a:prstGeom prst="rect">
            <a:avLst/>
          </a:prstGeom>
        </p:spPr>
      </p:pic>
      <p:sp useBgFill="1">
        <p:nvSpPr>
          <p:cNvPr id="13" name="Rectangle 12">
            <a:extLst>
              <a:ext uri="{FF2B5EF4-FFF2-40B4-BE49-F238E27FC236}">
                <a16:creationId xmlns:a16="http://schemas.microsoft.com/office/drawing/2014/main" id="{3E65D517-46E4-8037-A63D-629DE1253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AF6BDA-04FF-BD47-D5B3-D0D0E601D5C6}"/>
              </a:ext>
            </a:extLst>
          </p:cNvPr>
          <p:cNvSpPr>
            <a:spLocks noGrp="1"/>
          </p:cNvSpPr>
          <p:nvPr>
            <p:ph type="title"/>
          </p:nvPr>
        </p:nvSpPr>
        <p:spPr>
          <a:xfrm>
            <a:off x="758952" y="276198"/>
            <a:ext cx="10477600" cy="1157242"/>
          </a:xfrm>
        </p:spPr>
        <p:txBody>
          <a:bodyPr>
            <a:normAutofit/>
          </a:bodyPr>
          <a:lstStyle/>
          <a:p>
            <a:r>
              <a:rPr lang="en-US">
                <a:cs typeface="Calibri Light"/>
              </a:rPr>
              <a:t>Sprint Retrospective  - Real World Example</a:t>
            </a:r>
            <a:endParaRPr lang="en-US"/>
          </a:p>
        </p:txBody>
      </p:sp>
    </p:spTree>
    <p:extLst>
      <p:ext uri="{BB962C8B-B14F-4D97-AF65-F5344CB8AC3E}">
        <p14:creationId xmlns:p14="http://schemas.microsoft.com/office/powerpoint/2010/main" val="2387357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3E65D517-46E4-8037-A63D-629DE1253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AF6BDA-04FF-BD47-D5B3-D0D0E601D5C6}"/>
              </a:ext>
            </a:extLst>
          </p:cNvPr>
          <p:cNvSpPr>
            <a:spLocks noGrp="1"/>
          </p:cNvSpPr>
          <p:nvPr>
            <p:ph type="title"/>
          </p:nvPr>
        </p:nvSpPr>
        <p:spPr>
          <a:xfrm>
            <a:off x="758952" y="276198"/>
            <a:ext cx="10477600" cy="1157242"/>
          </a:xfrm>
        </p:spPr>
        <p:txBody>
          <a:bodyPr>
            <a:normAutofit/>
          </a:bodyPr>
          <a:lstStyle/>
          <a:p>
            <a:r>
              <a:rPr lang="en-US">
                <a:cs typeface="Calibri Light"/>
              </a:rPr>
              <a:t>Sprint Retrospective  - Real World Example</a:t>
            </a:r>
            <a:endParaRPr lang="en-US"/>
          </a:p>
        </p:txBody>
      </p:sp>
      <p:pic>
        <p:nvPicPr>
          <p:cNvPr id="6" name="Picture 5" descr="A screenshot of a computer screen&#10;&#10;Description automatically generated">
            <a:extLst>
              <a:ext uri="{FF2B5EF4-FFF2-40B4-BE49-F238E27FC236}">
                <a16:creationId xmlns:a16="http://schemas.microsoft.com/office/drawing/2014/main" id="{DDC3E1F5-35B1-DECE-AA55-A88B5EB536C1}"/>
              </a:ext>
            </a:extLst>
          </p:cNvPr>
          <p:cNvPicPr>
            <a:picLocks noChangeAspect="1"/>
          </p:cNvPicPr>
          <p:nvPr/>
        </p:nvPicPr>
        <p:blipFill>
          <a:blip r:embed="rId2"/>
          <a:stretch>
            <a:fillRect/>
          </a:stretch>
        </p:blipFill>
        <p:spPr>
          <a:xfrm>
            <a:off x="2528047" y="2017394"/>
            <a:ext cx="7135905" cy="4531484"/>
          </a:xfrm>
          <a:prstGeom prst="rect">
            <a:avLst/>
          </a:prstGeom>
        </p:spPr>
      </p:pic>
    </p:spTree>
    <p:extLst>
      <p:ext uri="{BB962C8B-B14F-4D97-AF65-F5344CB8AC3E}">
        <p14:creationId xmlns:p14="http://schemas.microsoft.com/office/powerpoint/2010/main" val="1043458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3E65D517-46E4-8037-A63D-629DE1253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AF6BDA-04FF-BD47-D5B3-D0D0E601D5C6}"/>
              </a:ext>
            </a:extLst>
          </p:cNvPr>
          <p:cNvSpPr>
            <a:spLocks noGrp="1"/>
          </p:cNvSpPr>
          <p:nvPr>
            <p:ph type="title"/>
          </p:nvPr>
        </p:nvSpPr>
        <p:spPr>
          <a:xfrm>
            <a:off x="758952" y="276198"/>
            <a:ext cx="10477600" cy="1157242"/>
          </a:xfrm>
        </p:spPr>
        <p:txBody>
          <a:bodyPr>
            <a:normAutofit/>
          </a:bodyPr>
          <a:lstStyle/>
          <a:p>
            <a:r>
              <a:rPr lang="en-US">
                <a:cs typeface="Calibri Light"/>
              </a:rPr>
              <a:t>Sprint Retrospective  - Real World Example</a:t>
            </a:r>
            <a:endParaRPr lang="en-US"/>
          </a:p>
        </p:txBody>
      </p:sp>
      <p:pic>
        <p:nvPicPr>
          <p:cNvPr id="7" name="Picture 6" descr="A screenshot of a computer&#10;&#10;Description automatically generated">
            <a:extLst>
              <a:ext uri="{FF2B5EF4-FFF2-40B4-BE49-F238E27FC236}">
                <a16:creationId xmlns:a16="http://schemas.microsoft.com/office/drawing/2014/main" id="{6DFC45B6-8C2E-D073-DF1F-BBADB0D86751}"/>
              </a:ext>
            </a:extLst>
          </p:cNvPr>
          <p:cNvPicPr>
            <a:picLocks noChangeAspect="1"/>
          </p:cNvPicPr>
          <p:nvPr/>
        </p:nvPicPr>
        <p:blipFill>
          <a:blip r:embed="rId2"/>
          <a:stretch>
            <a:fillRect/>
          </a:stretch>
        </p:blipFill>
        <p:spPr>
          <a:xfrm>
            <a:off x="2766429" y="2017806"/>
            <a:ext cx="6462417" cy="4533152"/>
          </a:xfrm>
          <a:prstGeom prst="rect">
            <a:avLst/>
          </a:prstGeom>
        </p:spPr>
      </p:pic>
    </p:spTree>
    <p:extLst>
      <p:ext uri="{BB962C8B-B14F-4D97-AF65-F5344CB8AC3E}">
        <p14:creationId xmlns:p14="http://schemas.microsoft.com/office/powerpoint/2010/main" val="3477645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3E65D517-46E4-8037-A63D-629DE1253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AF6BDA-04FF-BD47-D5B3-D0D0E601D5C6}"/>
              </a:ext>
            </a:extLst>
          </p:cNvPr>
          <p:cNvSpPr>
            <a:spLocks noGrp="1"/>
          </p:cNvSpPr>
          <p:nvPr>
            <p:ph type="title"/>
          </p:nvPr>
        </p:nvSpPr>
        <p:spPr>
          <a:xfrm>
            <a:off x="758952" y="276198"/>
            <a:ext cx="10477600" cy="1157242"/>
          </a:xfrm>
        </p:spPr>
        <p:txBody>
          <a:bodyPr>
            <a:normAutofit/>
          </a:bodyPr>
          <a:lstStyle/>
          <a:p>
            <a:r>
              <a:rPr lang="en-US">
                <a:cs typeface="Calibri Light"/>
              </a:rPr>
              <a:t>Sprint Retrospective  - Real World Example</a:t>
            </a:r>
            <a:endParaRPr lang="en-US"/>
          </a:p>
        </p:txBody>
      </p:sp>
      <p:pic>
        <p:nvPicPr>
          <p:cNvPr id="3" name="Picture 2" descr="A white sheet with blue squares and black text&#10;&#10;Description automatically generated">
            <a:extLst>
              <a:ext uri="{FF2B5EF4-FFF2-40B4-BE49-F238E27FC236}">
                <a16:creationId xmlns:a16="http://schemas.microsoft.com/office/drawing/2014/main" id="{FF42EE41-0284-FDB4-15CB-146E9C16051A}"/>
              </a:ext>
            </a:extLst>
          </p:cNvPr>
          <p:cNvPicPr>
            <a:picLocks noChangeAspect="1"/>
          </p:cNvPicPr>
          <p:nvPr/>
        </p:nvPicPr>
        <p:blipFill>
          <a:blip r:embed="rId2"/>
          <a:stretch>
            <a:fillRect/>
          </a:stretch>
        </p:blipFill>
        <p:spPr>
          <a:xfrm>
            <a:off x="2868526" y="2004110"/>
            <a:ext cx="6452456" cy="4528172"/>
          </a:xfrm>
          <a:prstGeom prst="rect">
            <a:avLst/>
          </a:prstGeom>
        </p:spPr>
      </p:pic>
    </p:spTree>
    <p:extLst>
      <p:ext uri="{BB962C8B-B14F-4D97-AF65-F5344CB8AC3E}">
        <p14:creationId xmlns:p14="http://schemas.microsoft.com/office/powerpoint/2010/main" val="4176634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FC36BA-4367-3722-0F41-7DB09949AD54}"/>
              </a:ext>
            </a:extLst>
          </p:cNvPr>
          <p:cNvSpPr>
            <a:spLocks noGrp="1"/>
          </p:cNvSpPr>
          <p:nvPr>
            <p:ph type="title"/>
          </p:nvPr>
        </p:nvSpPr>
        <p:spPr>
          <a:xfrm>
            <a:off x="6784897" y="3431126"/>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Q&amp;A + </a:t>
            </a:r>
            <a:r>
              <a:rPr lang="en-US" sz="4000">
                <a:solidFill>
                  <a:schemeClr val="tx2"/>
                </a:solidFill>
              </a:rPr>
              <a:t>Candy Canes</a:t>
            </a:r>
            <a:r>
              <a:rPr lang="en-US" sz="4000" kern="1200">
                <a:solidFill>
                  <a:schemeClr val="tx2"/>
                </a:solidFill>
                <a:latin typeface="+mj-lt"/>
                <a:ea typeface="+mj-ea"/>
                <a:cs typeface="+mj-cs"/>
              </a:rPr>
              <a:t>!</a:t>
            </a:r>
          </a:p>
        </p:txBody>
      </p:sp>
      <p:pic>
        <p:nvPicPr>
          <p:cNvPr id="6" name="Graphic 5" descr="Questions">
            <a:extLst>
              <a:ext uri="{FF2B5EF4-FFF2-40B4-BE49-F238E27FC236}">
                <a16:creationId xmlns:a16="http://schemas.microsoft.com/office/drawing/2014/main" id="{4B98A44F-077C-FAB4-D8B3-BD2F67F110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69596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AA9959-2370-54F9-2948-B98DD32F7D43}"/>
              </a:ext>
            </a:extLst>
          </p:cNvPr>
          <p:cNvSpPr>
            <a:spLocks noGrp="1"/>
          </p:cNvSpPr>
          <p:nvPr>
            <p:ph type="title"/>
          </p:nvPr>
        </p:nvSpPr>
        <p:spPr>
          <a:xfrm>
            <a:off x="761803" y="350196"/>
            <a:ext cx="4646904" cy="1624520"/>
          </a:xfrm>
        </p:spPr>
        <p:txBody>
          <a:bodyPr anchor="ctr">
            <a:normAutofit/>
          </a:bodyPr>
          <a:lstStyle/>
          <a:p>
            <a:r>
              <a:rPr lang="en-US" sz="4000">
                <a:cs typeface="Calibri Light"/>
              </a:rPr>
              <a:t>High Level Review of Agile/Scrum</a:t>
            </a:r>
            <a:endParaRPr lang="en-US" sz="4000"/>
          </a:p>
        </p:txBody>
      </p:sp>
      <p:sp>
        <p:nvSpPr>
          <p:cNvPr id="3" name="Content Placeholder 2">
            <a:extLst>
              <a:ext uri="{FF2B5EF4-FFF2-40B4-BE49-F238E27FC236}">
                <a16:creationId xmlns:a16="http://schemas.microsoft.com/office/drawing/2014/main" id="{4EDA73F7-A078-98C2-3F75-794A57063825}"/>
              </a:ext>
            </a:extLst>
          </p:cNvPr>
          <p:cNvSpPr>
            <a:spLocks noGrp="1"/>
          </p:cNvSpPr>
          <p:nvPr>
            <p:ph idx="1"/>
          </p:nvPr>
        </p:nvSpPr>
        <p:spPr>
          <a:xfrm>
            <a:off x="761802" y="2743200"/>
            <a:ext cx="4646905" cy="3613149"/>
          </a:xfrm>
        </p:spPr>
        <p:txBody>
          <a:bodyPr vert="horz" lIns="91440" tIns="45720" rIns="91440" bIns="45720" rtlCol="0" anchor="ctr">
            <a:normAutofit/>
          </a:bodyPr>
          <a:lstStyle/>
          <a:p>
            <a:r>
              <a:rPr lang="en-US" sz="2000">
                <a:cs typeface="Calibri"/>
              </a:rPr>
              <a:t>Agile is an iterative project management methodology</a:t>
            </a:r>
          </a:p>
          <a:p>
            <a:endParaRPr lang="en-US" sz="2000">
              <a:cs typeface="Calibri"/>
            </a:endParaRPr>
          </a:p>
          <a:p>
            <a:r>
              <a:rPr lang="en-US" sz="2000">
                <a:cs typeface="Calibri"/>
              </a:rPr>
              <a:t>Scrum is a type of Agile methodology that consists of fixed-length "sprints"</a:t>
            </a:r>
          </a:p>
        </p:txBody>
      </p:sp>
      <p:pic>
        <p:nvPicPr>
          <p:cNvPr id="5" name="Picture 4" descr="Agile Methodology: Incremental and Iterative way of development | by  Ashutosh Agrawal | Medium">
            <a:extLst>
              <a:ext uri="{FF2B5EF4-FFF2-40B4-BE49-F238E27FC236}">
                <a16:creationId xmlns:a16="http://schemas.microsoft.com/office/drawing/2014/main" id="{B2E583CE-DF23-45DB-7BB3-77FC8D36E532}"/>
              </a:ext>
            </a:extLst>
          </p:cNvPr>
          <p:cNvPicPr>
            <a:picLocks noChangeAspect="1"/>
          </p:cNvPicPr>
          <p:nvPr/>
        </p:nvPicPr>
        <p:blipFill>
          <a:blip r:embed="rId2"/>
          <a:stretch>
            <a:fillRect/>
          </a:stretch>
        </p:blipFill>
        <p:spPr>
          <a:xfrm>
            <a:off x="5974976" y="3738576"/>
            <a:ext cx="5199528" cy="1411354"/>
          </a:xfrm>
          <a:prstGeom prst="rect">
            <a:avLst/>
          </a:prstGeom>
        </p:spPr>
      </p:pic>
    </p:spTree>
    <p:extLst>
      <p:ext uri="{BB962C8B-B14F-4D97-AF65-F5344CB8AC3E}">
        <p14:creationId xmlns:p14="http://schemas.microsoft.com/office/powerpoint/2010/main" val="2451129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nt">
            <a:extLst>
              <a:ext uri="{FF2B5EF4-FFF2-40B4-BE49-F238E27FC236}">
                <a16:creationId xmlns:a16="http://schemas.microsoft.com/office/drawing/2014/main" id="{3B1FBD85-8991-2A31-6956-1A07186D5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13367" y="-2"/>
            <a:ext cx="1078633"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D252BC7B-4F7B-6E34-71DB-D06EFE32D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56" y="0"/>
            <a:ext cx="11423904"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2F97F52-C578-5AB2-B699-50008FCBA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0" y="0"/>
            <a:ext cx="11427028" cy="2284810"/>
          </a:xfrm>
          <a:prstGeom prst="rect">
            <a:avLst/>
          </a:prstGeom>
          <a:ln>
            <a:noFill/>
          </a:ln>
          <a:effectLst>
            <a:outerShdw blurRad="304800" dist="114300" dir="5460000" sx="92000" sy="92000" algn="t" rotWithShape="0">
              <a:srgbClr val="000000">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A07B0-DAAA-7C3A-1738-BCC74FC58155}"/>
              </a:ext>
            </a:extLst>
          </p:cNvPr>
          <p:cNvSpPr>
            <a:spLocks noGrp="1"/>
          </p:cNvSpPr>
          <p:nvPr>
            <p:ph type="title"/>
          </p:nvPr>
        </p:nvSpPr>
        <p:spPr>
          <a:xfrm>
            <a:off x="761800" y="429490"/>
            <a:ext cx="9589765" cy="1432273"/>
          </a:xfrm>
        </p:spPr>
        <p:txBody>
          <a:bodyPr>
            <a:normAutofit/>
          </a:bodyPr>
          <a:lstStyle/>
          <a:p>
            <a:r>
              <a:rPr lang="en-US" sz="4800">
                <a:cs typeface="Calibri Light"/>
              </a:rPr>
              <a:t>References</a:t>
            </a:r>
            <a:endParaRPr lang="en-US" sz="4800"/>
          </a:p>
        </p:txBody>
      </p:sp>
      <p:sp>
        <p:nvSpPr>
          <p:cNvPr id="3" name="Content Placeholder 2">
            <a:extLst>
              <a:ext uri="{FF2B5EF4-FFF2-40B4-BE49-F238E27FC236}">
                <a16:creationId xmlns:a16="http://schemas.microsoft.com/office/drawing/2014/main" id="{1A5DDB50-429C-40E8-B9B5-BD274FE705EE}"/>
              </a:ext>
            </a:extLst>
          </p:cNvPr>
          <p:cNvSpPr>
            <a:spLocks noGrp="1"/>
          </p:cNvSpPr>
          <p:nvPr>
            <p:ph idx="1"/>
          </p:nvPr>
        </p:nvSpPr>
        <p:spPr>
          <a:xfrm>
            <a:off x="761800" y="2880155"/>
            <a:ext cx="9590349" cy="3382498"/>
          </a:xfrm>
        </p:spPr>
        <p:txBody>
          <a:bodyPr vert="horz" lIns="91440" tIns="45720" rIns="91440" bIns="45720" rtlCol="0" anchor="ctr">
            <a:normAutofit/>
          </a:bodyPr>
          <a:lstStyle/>
          <a:p>
            <a:pPr>
              <a:buNone/>
            </a:pPr>
            <a:r>
              <a:rPr lang="en-US" sz="1600">
                <a:ea typeface="+mn-lt"/>
                <a:cs typeface="+mn-lt"/>
              </a:rPr>
              <a:t>[1] H. Peck, “Agile Meetings: What Are They &amp; How to Manage Them,” </a:t>
            </a:r>
            <a:r>
              <a:rPr lang="en-US" sz="1600" i="1">
                <a:ea typeface="+mn-lt"/>
                <a:cs typeface="+mn-lt"/>
              </a:rPr>
              <a:t>ClickUp</a:t>
            </a:r>
            <a:r>
              <a:rPr lang="en-US" sz="1600">
                <a:ea typeface="+mn-lt"/>
                <a:cs typeface="+mn-lt"/>
              </a:rPr>
              <a:t>, Jun. 24, 2022. </a:t>
            </a:r>
            <a:r>
              <a:rPr lang="en-US" sz="1600">
                <a:ea typeface="+mn-lt"/>
                <a:cs typeface="+mn-lt"/>
                <a:hlinkClick r:id="rId2"/>
              </a:rPr>
              <a:t>https://clickup.com/blog/agile-meetings/#0-what-are-agile-meetings-</a:t>
            </a:r>
            <a:endParaRPr lang="en-US" sz="1600">
              <a:cs typeface="Calibri"/>
            </a:endParaRPr>
          </a:p>
          <a:p>
            <a:pPr>
              <a:buNone/>
            </a:pPr>
            <a:r>
              <a:rPr lang="en-US" sz="1600">
                <a:ea typeface="+mn-lt"/>
                <a:cs typeface="+mn-lt"/>
              </a:rPr>
              <a:t>[2] D. Radigan, “Four Agile Ceremonies, Demystified,” </a:t>
            </a:r>
            <a:r>
              <a:rPr lang="en-US" sz="1600" i="1">
                <a:ea typeface="+mn-lt"/>
                <a:cs typeface="+mn-lt"/>
              </a:rPr>
              <a:t>Atlassian</a:t>
            </a:r>
            <a:r>
              <a:rPr lang="en-US" sz="1600">
                <a:ea typeface="+mn-lt"/>
                <a:cs typeface="+mn-lt"/>
              </a:rPr>
              <a:t>, 2019. </a:t>
            </a:r>
            <a:r>
              <a:rPr lang="en-US" sz="1600">
                <a:ea typeface="+mn-lt"/>
                <a:cs typeface="+mn-lt"/>
                <a:hlinkClick r:id="rId3"/>
              </a:rPr>
              <a:t>https://www.atlassian.com/agile/scrum/ceremonies</a:t>
            </a:r>
            <a:endParaRPr lang="en-US" sz="1600">
              <a:cs typeface="Calibri"/>
            </a:endParaRPr>
          </a:p>
          <a:p>
            <a:pPr>
              <a:buNone/>
            </a:pPr>
            <a:r>
              <a:rPr lang="en-US" sz="1600">
                <a:ea typeface="+mn-lt"/>
                <a:cs typeface="+mn-lt"/>
              </a:rPr>
              <a:t>[3] J. MacKay, “Master the 5 Agile Ceremonies,” </a:t>
            </a:r>
            <a:r>
              <a:rPr lang="en-US" sz="1600" i="1">
                <a:ea typeface="+mn-lt"/>
                <a:cs typeface="+mn-lt"/>
              </a:rPr>
              <a:t>Planio</a:t>
            </a:r>
            <a:r>
              <a:rPr lang="en-US" sz="1600">
                <a:ea typeface="+mn-lt"/>
                <a:cs typeface="+mn-lt"/>
              </a:rPr>
              <a:t>, Jul. 05, 2022. </a:t>
            </a:r>
            <a:r>
              <a:rPr lang="en-US" sz="1600">
                <a:ea typeface="+mn-lt"/>
                <a:cs typeface="+mn-lt"/>
                <a:hlinkClick r:id="rId4"/>
              </a:rPr>
              <a:t>https://plan.io/blog/agile-ceremonies-guide/#5-product-backlog-refinement</a:t>
            </a:r>
            <a:endParaRPr lang="en-US" sz="1600">
              <a:cs typeface="Calibri"/>
            </a:endParaRPr>
          </a:p>
          <a:p>
            <a:pPr>
              <a:buNone/>
            </a:pPr>
            <a:r>
              <a:rPr lang="en-US" sz="1600">
                <a:ea typeface="+mn-lt"/>
                <a:cs typeface="+mn-lt"/>
              </a:rPr>
              <a:t>[4] M. Rehkopf, “Backlog Refinement Guide: How to &amp; Tips to be Successful,” </a:t>
            </a:r>
            <a:r>
              <a:rPr lang="en-US" sz="1600" i="1">
                <a:ea typeface="+mn-lt"/>
                <a:cs typeface="+mn-lt"/>
              </a:rPr>
              <a:t>Atlassian</a:t>
            </a:r>
            <a:r>
              <a:rPr lang="en-US" sz="1600">
                <a:ea typeface="+mn-lt"/>
                <a:cs typeface="+mn-lt"/>
              </a:rPr>
              <a:t>, 2023. </a:t>
            </a:r>
            <a:r>
              <a:rPr lang="en-US" sz="1600">
                <a:ea typeface="+mn-lt"/>
                <a:cs typeface="+mn-lt"/>
                <a:hlinkClick r:id="rId5"/>
              </a:rPr>
              <a:t>https://www.atlassian.com/agile/scrum/backlog-refinement</a:t>
            </a:r>
            <a:r>
              <a:rPr lang="en-US" sz="1600">
                <a:ea typeface="+mn-lt"/>
                <a:cs typeface="+mn-lt"/>
              </a:rPr>
              <a:t> </a:t>
            </a:r>
          </a:p>
          <a:p>
            <a:pPr>
              <a:buNone/>
            </a:pPr>
            <a:r>
              <a:rPr lang="en-US" sz="1600">
                <a:ea typeface="+mn-lt"/>
                <a:cs typeface="+mn-lt"/>
              </a:rPr>
              <a:t>[5] S. Laoyan, “Sprint Backlog backed-up? Try Backlog Refinement,” </a:t>
            </a:r>
            <a:r>
              <a:rPr lang="en-US" sz="1600" i="1">
                <a:ea typeface="+mn-lt"/>
                <a:cs typeface="+mn-lt"/>
              </a:rPr>
              <a:t>Asana</a:t>
            </a:r>
            <a:r>
              <a:rPr lang="en-US" sz="1600">
                <a:ea typeface="+mn-lt"/>
                <a:cs typeface="+mn-lt"/>
              </a:rPr>
              <a:t>, Oct. 29, 2022. </a:t>
            </a:r>
            <a:r>
              <a:rPr lang="en-US" sz="1600">
                <a:ea typeface="+mn-lt"/>
                <a:cs typeface="+mn-lt"/>
                <a:hlinkClick r:id="rId6"/>
              </a:rPr>
              <a:t>https://asana.com/resources/backlog-refinement</a:t>
            </a:r>
            <a:endParaRPr lang="en-US" sz="1600">
              <a:ea typeface="+mn-lt"/>
              <a:cs typeface="+mn-lt"/>
            </a:endParaRPr>
          </a:p>
          <a:p>
            <a:pPr>
              <a:buNone/>
            </a:pPr>
            <a:r>
              <a:rPr lang="en-US" sz="1600">
                <a:ea typeface="+mn-lt"/>
                <a:cs typeface="+mn-lt"/>
              </a:rPr>
              <a:t>[6] C. MacNeil, “How to Run an Effective Sprint Retrospective Meeting,” </a:t>
            </a:r>
            <a:r>
              <a:rPr lang="en-US" sz="1600" i="1">
                <a:ea typeface="+mn-lt"/>
                <a:cs typeface="+mn-lt"/>
              </a:rPr>
              <a:t>Asana</a:t>
            </a:r>
            <a:r>
              <a:rPr lang="en-US" sz="1600">
                <a:ea typeface="+mn-lt"/>
                <a:cs typeface="+mn-lt"/>
              </a:rPr>
              <a:t>, Oct. 13, 2022. </a:t>
            </a:r>
            <a:r>
              <a:rPr lang="en-US" sz="1600">
                <a:ea typeface="+mn-lt"/>
                <a:cs typeface="+mn-lt"/>
                <a:hlinkClick r:id="rId7"/>
              </a:rPr>
              <a:t>https://asana.com/resources/sprint-retrospective</a:t>
            </a:r>
            <a:endParaRPr lang="en-US" sz="1600">
              <a:cs typeface="Calibri"/>
            </a:endParaRPr>
          </a:p>
          <a:p>
            <a:pPr marL="0" indent="0">
              <a:buNone/>
            </a:pPr>
            <a:endParaRPr lang="en-US" sz="1600">
              <a:cs typeface="Calibri"/>
            </a:endParaRPr>
          </a:p>
        </p:txBody>
      </p:sp>
    </p:spTree>
    <p:extLst>
      <p:ext uri="{BB962C8B-B14F-4D97-AF65-F5344CB8AC3E}">
        <p14:creationId xmlns:p14="http://schemas.microsoft.com/office/powerpoint/2010/main" val="3688442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81067B2F-92D3-2DC1-A662-ECD74E72FB3A}"/>
              </a:ext>
            </a:extLst>
          </p:cNvPr>
          <p:cNvPicPr>
            <a:picLocks noChangeAspect="1"/>
          </p:cNvPicPr>
          <p:nvPr/>
        </p:nvPicPr>
        <p:blipFill rotWithShape="1">
          <a:blip r:embed="rId2"/>
          <a:srcRect l="20169" t="6801" r="2531"/>
          <a:stretch/>
        </p:blipFill>
        <p:spPr>
          <a:xfrm>
            <a:off x="6492706" y="1612698"/>
            <a:ext cx="5373641" cy="3634021"/>
          </a:xfrm>
          <a:prstGeom prst="rect">
            <a:avLst/>
          </a:prstGeom>
        </p:spPr>
      </p:pic>
      <p:sp useBgFill="1">
        <p:nvSpPr>
          <p:cNvPr id="13" name="Rectangle 12">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AA9959-2370-54F9-2948-B98DD32F7D43}"/>
              </a:ext>
            </a:extLst>
          </p:cNvPr>
          <p:cNvSpPr>
            <a:spLocks noGrp="1"/>
          </p:cNvSpPr>
          <p:nvPr>
            <p:ph type="title"/>
          </p:nvPr>
        </p:nvSpPr>
        <p:spPr>
          <a:xfrm>
            <a:off x="761801" y="328512"/>
            <a:ext cx="4778387" cy="1628970"/>
          </a:xfrm>
        </p:spPr>
        <p:txBody>
          <a:bodyPr anchor="ctr">
            <a:normAutofit/>
          </a:bodyPr>
          <a:lstStyle/>
          <a:p>
            <a:r>
              <a:rPr lang="en-US" sz="4000">
                <a:cs typeface="Calibri Light"/>
              </a:rPr>
              <a:t>High Level Review of Agile/Scrum</a:t>
            </a:r>
          </a:p>
        </p:txBody>
      </p:sp>
      <p:sp>
        <p:nvSpPr>
          <p:cNvPr id="3" name="Content Placeholder 2">
            <a:extLst>
              <a:ext uri="{FF2B5EF4-FFF2-40B4-BE49-F238E27FC236}">
                <a16:creationId xmlns:a16="http://schemas.microsoft.com/office/drawing/2014/main" id="{4EDA73F7-A078-98C2-3F75-794A57063825}"/>
              </a:ext>
            </a:extLst>
          </p:cNvPr>
          <p:cNvSpPr>
            <a:spLocks noGrp="1"/>
          </p:cNvSpPr>
          <p:nvPr>
            <p:ph idx="1"/>
          </p:nvPr>
        </p:nvSpPr>
        <p:spPr>
          <a:xfrm>
            <a:off x="761801" y="2884929"/>
            <a:ext cx="4659756" cy="3374137"/>
          </a:xfrm>
        </p:spPr>
        <p:txBody>
          <a:bodyPr vert="horz" lIns="91440" tIns="45720" rIns="91440" bIns="45720" rtlCol="0" anchor="ctr">
            <a:normAutofit/>
          </a:bodyPr>
          <a:lstStyle/>
          <a:p>
            <a:r>
              <a:rPr lang="en-US" sz="2000">
                <a:cs typeface="Calibri"/>
              </a:rPr>
              <a:t>Tasks in Scrum are written down and added to the </a:t>
            </a:r>
            <a:r>
              <a:rPr lang="en-US" sz="2000" b="1">
                <a:cs typeface="Calibri"/>
              </a:rPr>
              <a:t>Product/Project Backlog</a:t>
            </a:r>
          </a:p>
          <a:p>
            <a:pPr lvl="1"/>
            <a:r>
              <a:rPr lang="en-US" sz="2000">
                <a:cs typeface="Calibri"/>
              </a:rPr>
              <a:t>This is a "To Do" list for the project</a:t>
            </a:r>
          </a:p>
          <a:p>
            <a:pPr lvl="1"/>
            <a:endParaRPr lang="en-US" sz="2000">
              <a:cs typeface="Calibri"/>
            </a:endParaRPr>
          </a:p>
          <a:p>
            <a:r>
              <a:rPr lang="en-US" sz="2000">
                <a:cs typeface="Calibri"/>
              </a:rPr>
              <a:t>For each sprint, tasks to be completed in that sprint are added to its </a:t>
            </a:r>
            <a:r>
              <a:rPr lang="en-US" sz="2000" b="1">
                <a:cs typeface="Calibri"/>
              </a:rPr>
              <a:t>Sprint Backlog</a:t>
            </a:r>
          </a:p>
          <a:p>
            <a:pPr lvl="1"/>
            <a:r>
              <a:rPr lang="en-US" sz="2000">
                <a:cs typeface="Calibri"/>
              </a:rPr>
              <a:t>This is a "To Do" list for the sprint</a:t>
            </a:r>
            <a:endParaRPr lang="en-US" sz="2000" b="1">
              <a:cs typeface="Calibri"/>
            </a:endParaRPr>
          </a:p>
        </p:txBody>
      </p:sp>
    </p:spTree>
    <p:extLst>
      <p:ext uri="{BB962C8B-B14F-4D97-AF65-F5344CB8AC3E}">
        <p14:creationId xmlns:p14="http://schemas.microsoft.com/office/powerpoint/2010/main" val="360162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EF998-36D9-4131-D9CB-C703DC4D1382}"/>
              </a:ext>
            </a:extLst>
          </p:cNvPr>
          <p:cNvSpPr>
            <a:spLocks noGrp="1"/>
          </p:cNvSpPr>
          <p:nvPr>
            <p:ph type="title"/>
          </p:nvPr>
        </p:nvSpPr>
        <p:spPr>
          <a:xfrm>
            <a:off x="838200" y="365125"/>
            <a:ext cx="10515600" cy="1306443"/>
          </a:xfrm>
        </p:spPr>
        <p:txBody>
          <a:bodyPr>
            <a:normAutofit/>
          </a:bodyPr>
          <a:lstStyle/>
          <a:p>
            <a:r>
              <a:rPr lang="en-US" sz="4000">
                <a:cs typeface="Calibri Light"/>
              </a:rPr>
              <a:t>Daily Stand-Up</a:t>
            </a:r>
            <a:endParaRPr lang="en-US" sz="4000"/>
          </a:p>
        </p:txBody>
      </p:sp>
      <p:sp>
        <p:nvSpPr>
          <p:cNvPr id="3" name="Content Placeholder 2">
            <a:extLst>
              <a:ext uri="{FF2B5EF4-FFF2-40B4-BE49-F238E27FC236}">
                <a16:creationId xmlns:a16="http://schemas.microsoft.com/office/drawing/2014/main" id="{D06D800F-5300-27D6-A0E4-4E1099870AC7}"/>
              </a:ext>
            </a:extLst>
          </p:cNvPr>
          <p:cNvSpPr>
            <a:spLocks noGrp="1"/>
          </p:cNvSpPr>
          <p:nvPr>
            <p:ph idx="1"/>
          </p:nvPr>
        </p:nvSpPr>
        <p:spPr>
          <a:xfrm>
            <a:off x="838200" y="1825625"/>
            <a:ext cx="4152774" cy="4303464"/>
          </a:xfrm>
        </p:spPr>
        <p:txBody>
          <a:bodyPr vert="horz" lIns="91440" tIns="45720" rIns="91440" bIns="45720" rtlCol="0" anchor="t">
            <a:normAutofit/>
          </a:bodyPr>
          <a:lstStyle/>
          <a:p>
            <a:pPr>
              <a:buFont typeface="Arial"/>
              <a:buChar char="•"/>
            </a:pPr>
            <a:r>
              <a:rPr lang="en-US" sz="2000">
                <a:cs typeface="Calibri" panose="020F0502020204030204"/>
              </a:rPr>
              <a:t>Brief overview: </a:t>
            </a:r>
          </a:p>
          <a:p>
            <a:pPr marL="971550" lvl="1" indent="-285750"/>
            <a:r>
              <a:rPr lang="en-US" sz="2000">
                <a:cs typeface="Calibri" panose="020F0502020204030204"/>
              </a:rPr>
              <a:t>Description</a:t>
            </a:r>
          </a:p>
          <a:p>
            <a:pPr marL="971550" lvl="1" indent="-285750">
              <a:buFont typeface="Arial"/>
              <a:buChar char="•"/>
            </a:pPr>
            <a:r>
              <a:rPr lang="en-US" sz="2000">
                <a:cs typeface="Calibri" panose="020F0502020204030204"/>
              </a:rPr>
              <a:t>Focus: What I did yesterday, what I am doing today, any obstacles or impediments.</a:t>
            </a:r>
          </a:p>
          <a:p>
            <a:pPr marL="971550" lvl="1" indent="-285750">
              <a:buFont typeface="Arial"/>
              <a:buChar char="•"/>
            </a:pPr>
            <a:r>
              <a:rPr lang="en-US" sz="2000">
                <a:cs typeface="Calibri" panose="020F0502020204030204"/>
              </a:rPr>
              <a:t>Purpose</a:t>
            </a:r>
          </a:p>
          <a:p>
            <a:pPr marL="1428750" lvl="2">
              <a:buFont typeface="Wingdings"/>
              <a:buChar char="§"/>
            </a:pPr>
            <a:r>
              <a:rPr lang="en-US" sz="1600">
                <a:cs typeface="Calibri"/>
              </a:rPr>
              <a:t>Sharing ideas quickly</a:t>
            </a:r>
          </a:p>
          <a:p>
            <a:pPr marL="1428750" lvl="2">
              <a:buFont typeface="Wingdings"/>
              <a:buChar char="§"/>
            </a:pPr>
            <a:r>
              <a:rPr lang="en-US" sz="1600">
                <a:cs typeface="Calibri"/>
              </a:rPr>
              <a:t>Finding the best solution</a:t>
            </a:r>
          </a:p>
          <a:p>
            <a:pPr marL="1428750" lvl="2">
              <a:buFont typeface="Wingdings"/>
              <a:buChar char="§"/>
            </a:pPr>
            <a:r>
              <a:rPr lang="en-US" sz="1600">
                <a:cs typeface="Calibri"/>
              </a:rPr>
              <a:t>Keeping everyone updated</a:t>
            </a:r>
          </a:p>
          <a:p>
            <a:pPr marL="1428750" lvl="2">
              <a:buFont typeface="Wingdings"/>
              <a:buChar char="§"/>
            </a:pPr>
            <a:r>
              <a:rPr lang="en-US" sz="1600">
                <a:cs typeface="Calibri"/>
              </a:rPr>
              <a:t>Creates accountability</a:t>
            </a:r>
          </a:p>
          <a:p>
            <a:pPr marL="1428750" lvl="2">
              <a:buFont typeface="Wingdings"/>
              <a:buChar char="§"/>
            </a:pPr>
            <a:r>
              <a:rPr lang="en-US" sz="1600">
                <a:cs typeface="Calibri"/>
              </a:rPr>
              <a:t>Enhances teamwork</a:t>
            </a:r>
          </a:p>
          <a:p>
            <a:pPr marL="0" indent="0">
              <a:buNone/>
            </a:pPr>
            <a:endParaRPr lang="en-US" sz="2000">
              <a:cs typeface="Calibri"/>
            </a:endParaRPr>
          </a:p>
          <a:p>
            <a:endParaRPr lang="en-US" sz="2000">
              <a:cs typeface="Calibri"/>
            </a:endParaRPr>
          </a:p>
        </p:txBody>
      </p:sp>
      <p:pic>
        <p:nvPicPr>
          <p:cNvPr id="4" name="Picture 3" descr="A group of people standing around a whiteboard&#10;&#10;Description automatically generated">
            <a:extLst>
              <a:ext uri="{FF2B5EF4-FFF2-40B4-BE49-F238E27FC236}">
                <a16:creationId xmlns:a16="http://schemas.microsoft.com/office/drawing/2014/main" id="{D33A2422-AA58-6415-C99F-618722CBB343}"/>
              </a:ext>
            </a:extLst>
          </p:cNvPr>
          <p:cNvPicPr>
            <a:picLocks noChangeAspect="1"/>
          </p:cNvPicPr>
          <p:nvPr/>
        </p:nvPicPr>
        <p:blipFill rotWithShape="1">
          <a:blip r:embed="rId2"/>
          <a:srcRect t="44" r="2" b="2"/>
          <a:stretch/>
        </p:blipFill>
        <p:spPr>
          <a:xfrm>
            <a:off x="5183500" y="1904282"/>
            <a:ext cx="6170299" cy="4224808"/>
          </a:xfrm>
          <a:prstGeom prst="rect">
            <a:avLst/>
          </a:prstGeom>
        </p:spPr>
      </p:pic>
    </p:spTree>
    <p:extLst>
      <p:ext uri="{BB962C8B-B14F-4D97-AF65-F5344CB8AC3E}">
        <p14:creationId xmlns:p14="http://schemas.microsoft.com/office/powerpoint/2010/main" val="4181401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9B9-EC94-C151-6BE0-AE31C81B3A4C}"/>
              </a:ext>
            </a:extLst>
          </p:cNvPr>
          <p:cNvSpPr>
            <a:spLocks noGrp="1"/>
          </p:cNvSpPr>
          <p:nvPr>
            <p:ph type="title"/>
          </p:nvPr>
        </p:nvSpPr>
        <p:spPr>
          <a:xfrm>
            <a:off x="838200" y="800993"/>
            <a:ext cx="10890547" cy="1594189"/>
          </a:xfrm>
        </p:spPr>
        <p:txBody>
          <a:bodyPr anchor="t">
            <a:normAutofit/>
          </a:bodyPr>
          <a:lstStyle/>
          <a:p>
            <a:pPr algn="ctr"/>
            <a:r>
              <a:rPr lang="en-US" sz="3200">
                <a:cs typeface="Calibri Light"/>
              </a:rPr>
              <a:t>Daily Stand-up</a:t>
            </a:r>
          </a:p>
        </p:txBody>
      </p:sp>
      <p:sp>
        <p:nvSpPr>
          <p:cNvPr id="3" name="Content Placeholder 2">
            <a:extLst>
              <a:ext uri="{FF2B5EF4-FFF2-40B4-BE49-F238E27FC236}">
                <a16:creationId xmlns:a16="http://schemas.microsoft.com/office/drawing/2014/main" id="{FA345BB5-1FBB-8927-A54E-2B9E7AC4D160}"/>
              </a:ext>
            </a:extLst>
          </p:cNvPr>
          <p:cNvSpPr>
            <a:spLocks noGrp="1"/>
          </p:cNvSpPr>
          <p:nvPr>
            <p:ph idx="1"/>
          </p:nvPr>
        </p:nvSpPr>
        <p:spPr>
          <a:xfrm>
            <a:off x="438868" y="1930498"/>
            <a:ext cx="11303121" cy="4627552"/>
          </a:xfrm>
        </p:spPr>
        <p:txBody>
          <a:bodyPr vert="horz" lIns="91440" tIns="45720" rIns="91440" bIns="45720" rtlCol="0" anchor="t">
            <a:normAutofit/>
          </a:bodyPr>
          <a:lstStyle/>
          <a:p>
            <a:r>
              <a:rPr lang="en-US" sz="2000">
                <a:cs typeface="Calibri"/>
              </a:rPr>
              <a:t>"Kanban" is the Japanese word for "visual signal".</a:t>
            </a:r>
          </a:p>
          <a:p>
            <a:r>
              <a:rPr lang="en-US" sz="2000">
                <a:cs typeface="Calibri"/>
              </a:rPr>
              <a:t>Use Kanban board to make meetings less painful</a:t>
            </a:r>
          </a:p>
          <a:p>
            <a:r>
              <a:rPr lang="en-US" sz="2000">
                <a:cs typeface="Calibri"/>
              </a:rPr>
              <a:t>Help you visualize your work with the philosophy of continuous improvement.</a:t>
            </a:r>
            <a:endParaRPr lang="en-US" sz="2000"/>
          </a:p>
          <a:p>
            <a:r>
              <a:rPr lang="en-US" sz="2000">
                <a:cs typeface="Calibri"/>
              </a:rPr>
              <a:t>Used by majority of the giants in the tech industry.</a:t>
            </a:r>
          </a:p>
          <a:p>
            <a:endParaRPr lang="en-US" sz="2000">
              <a:cs typeface="Calibri"/>
            </a:endParaRPr>
          </a:p>
          <a:p>
            <a:endParaRPr lang="en-US" sz="2000">
              <a:cs typeface="Calibri"/>
            </a:endParaRPr>
          </a:p>
        </p:txBody>
      </p:sp>
      <p:grpSp>
        <p:nvGrpSpPr>
          <p:cNvPr id="16" name="Group 15">
            <a:extLst>
              <a:ext uri="{FF2B5EF4-FFF2-40B4-BE49-F238E27FC236}">
                <a16:creationId xmlns:a16="http://schemas.microsoft.com/office/drawing/2014/main" id="{F2221BB3-7B5D-C899-7745-66D7AC3232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7" name="Rectangle 16">
              <a:extLst>
                <a:ext uri="{FF2B5EF4-FFF2-40B4-BE49-F238E27FC236}">
                  <a16:creationId xmlns:a16="http://schemas.microsoft.com/office/drawing/2014/main" id="{3FD2D571-38D7-DB0F-166C-14FEDA700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88AEF72-50CD-C201-F6BF-C595BBBED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62353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004F71-B8DD-22ED-9983-8C6FA62EAA6E}"/>
              </a:ext>
            </a:extLst>
          </p:cNvPr>
          <p:cNvSpPr>
            <a:spLocks noGrp="1"/>
          </p:cNvSpPr>
          <p:nvPr>
            <p:ph type="title"/>
          </p:nvPr>
        </p:nvSpPr>
        <p:spPr>
          <a:xfrm>
            <a:off x="1008184" y="174032"/>
            <a:ext cx="10175631" cy="1111843"/>
          </a:xfrm>
        </p:spPr>
        <p:txBody>
          <a:bodyPr anchor="ctr">
            <a:normAutofit/>
          </a:bodyPr>
          <a:lstStyle/>
          <a:p>
            <a:pPr algn="ctr"/>
            <a:r>
              <a:rPr lang="en-US" sz="4000">
                <a:cs typeface="Calibri Light"/>
              </a:rPr>
              <a:t>Daily Stand-Up</a:t>
            </a:r>
            <a:endParaRPr lang="en-US" sz="4000"/>
          </a:p>
        </p:txBody>
      </p:sp>
      <p:sp>
        <p:nvSpPr>
          <p:cNvPr id="3" name="Content Placeholder 2">
            <a:extLst>
              <a:ext uri="{FF2B5EF4-FFF2-40B4-BE49-F238E27FC236}">
                <a16:creationId xmlns:a16="http://schemas.microsoft.com/office/drawing/2014/main" id="{5FCFA51D-17B0-9685-6FAF-31525BEAEC0E}"/>
              </a:ext>
            </a:extLst>
          </p:cNvPr>
          <p:cNvSpPr>
            <a:spLocks noGrp="1"/>
          </p:cNvSpPr>
          <p:nvPr>
            <p:ph idx="1"/>
          </p:nvPr>
        </p:nvSpPr>
        <p:spPr>
          <a:xfrm>
            <a:off x="1008184" y="1459907"/>
            <a:ext cx="10175630" cy="767904"/>
          </a:xfrm>
        </p:spPr>
        <p:txBody>
          <a:bodyPr vert="horz" lIns="91440" tIns="45720" rIns="91440" bIns="45720" rtlCol="0" anchor="ctr">
            <a:normAutofit/>
          </a:bodyPr>
          <a:lstStyle/>
          <a:p>
            <a:pPr algn="ctr"/>
            <a:endParaRPr lang="en-US" sz="2000">
              <a:cs typeface="Calibri"/>
            </a:endParaRPr>
          </a:p>
          <a:p>
            <a:pPr algn="ctr"/>
            <a:endParaRPr lang="en-US" sz="2000">
              <a:cs typeface="Calibri"/>
            </a:endParaRPr>
          </a:p>
          <a:p>
            <a:pPr algn="ctr"/>
            <a:endParaRPr lang="en-US" sz="2000">
              <a:cs typeface="Calibri"/>
            </a:endParaRPr>
          </a:p>
        </p:txBody>
      </p:sp>
      <p:pic>
        <p:nvPicPr>
          <p:cNvPr id="6" name="Picture 5" descr="A screenshot of a computer&#10;&#10;Description automatically generated">
            <a:extLst>
              <a:ext uri="{FF2B5EF4-FFF2-40B4-BE49-F238E27FC236}">
                <a16:creationId xmlns:a16="http://schemas.microsoft.com/office/drawing/2014/main" id="{B1908E86-561D-07FC-A7D8-BB9C3E2B9EC1}"/>
              </a:ext>
            </a:extLst>
          </p:cNvPr>
          <p:cNvPicPr>
            <a:picLocks noChangeAspect="1"/>
          </p:cNvPicPr>
          <p:nvPr/>
        </p:nvPicPr>
        <p:blipFill>
          <a:blip r:embed="rId2"/>
          <a:stretch>
            <a:fillRect/>
          </a:stretch>
        </p:blipFill>
        <p:spPr>
          <a:xfrm>
            <a:off x="1107058" y="1113704"/>
            <a:ext cx="9762223" cy="5478856"/>
          </a:xfrm>
          <a:prstGeom prst="rect">
            <a:avLst/>
          </a:prstGeom>
        </p:spPr>
      </p:pic>
    </p:spTree>
    <p:extLst>
      <p:ext uri="{BB962C8B-B14F-4D97-AF65-F5344CB8AC3E}">
        <p14:creationId xmlns:p14="http://schemas.microsoft.com/office/powerpoint/2010/main" val="3254861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1EBF-6F89-C738-57B3-50E99536B524}"/>
              </a:ext>
            </a:extLst>
          </p:cNvPr>
          <p:cNvSpPr>
            <a:spLocks noGrp="1"/>
          </p:cNvSpPr>
          <p:nvPr>
            <p:ph type="title"/>
          </p:nvPr>
        </p:nvSpPr>
        <p:spPr/>
        <p:txBody>
          <a:bodyPr/>
          <a:lstStyle/>
          <a:p>
            <a:r>
              <a:rPr lang="en-US">
                <a:cs typeface="Calibri Light"/>
              </a:rPr>
              <a:t>Daily Stand-Up</a:t>
            </a:r>
            <a:endParaRPr lang="en-US"/>
          </a:p>
        </p:txBody>
      </p:sp>
      <p:sp>
        <p:nvSpPr>
          <p:cNvPr id="3" name="Content Placeholder 2">
            <a:extLst>
              <a:ext uri="{FF2B5EF4-FFF2-40B4-BE49-F238E27FC236}">
                <a16:creationId xmlns:a16="http://schemas.microsoft.com/office/drawing/2014/main" id="{7599072D-CEED-AF82-AB1A-D26D296D62C8}"/>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🍿🍿Brace yourselves for this video demonstration – because nothing says 'thrilling' like a Daily Stand-up meeting! 🍿🍿</a:t>
            </a:r>
          </a:p>
          <a:p>
            <a:pPr marL="0" indent="0">
              <a:buNone/>
            </a:pPr>
            <a:endParaRPr lang="en-US"/>
          </a:p>
          <a:p>
            <a:pPr marL="0" indent="0">
              <a:buNone/>
            </a:pPr>
            <a:r>
              <a:rPr lang="en-US">
                <a:cs typeface="Calibri"/>
                <a:hlinkClick r:id="rId2"/>
              </a:rPr>
              <a:t>KNOWLEDGE</a:t>
            </a:r>
            <a:endParaRPr lang="en-US">
              <a:cs typeface="Calibri"/>
            </a:endParaRPr>
          </a:p>
        </p:txBody>
      </p:sp>
    </p:spTree>
    <p:extLst>
      <p:ext uri="{BB962C8B-B14F-4D97-AF65-F5344CB8AC3E}">
        <p14:creationId xmlns:p14="http://schemas.microsoft.com/office/powerpoint/2010/main" val="1375383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eliver Valuable Solutions through Scrum (Part III)">
            <a:extLst>
              <a:ext uri="{FF2B5EF4-FFF2-40B4-BE49-F238E27FC236}">
                <a16:creationId xmlns:a16="http://schemas.microsoft.com/office/drawing/2014/main" id="{5CBDEA40-585E-A792-D2EE-AEF36386815E}"/>
              </a:ext>
            </a:extLst>
          </p:cNvPr>
          <p:cNvPicPr>
            <a:picLocks noChangeAspect="1"/>
          </p:cNvPicPr>
          <p:nvPr/>
        </p:nvPicPr>
        <p:blipFill>
          <a:blip r:embed="rId2"/>
          <a:stretch>
            <a:fillRect/>
          </a:stretch>
        </p:blipFill>
        <p:spPr>
          <a:xfrm>
            <a:off x="6442541" y="790126"/>
            <a:ext cx="5470866" cy="5282599"/>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AF6BDA-04FF-BD47-D5B3-D0D0E601D5C6}"/>
              </a:ext>
            </a:extLst>
          </p:cNvPr>
          <p:cNvSpPr>
            <a:spLocks noGrp="1"/>
          </p:cNvSpPr>
          <p:nvPr>
            <p:ph type="title"/>
          </p:nvPr>
        </p:nvSpPr>
        <p:spPr>
          <a:xfrm>
            <a:off x="761801" y="328512"/>
            <a:ext cx="4778387" cy="1628970"/>
          </a:xfrm>
        </p:spPr>
        <p:txBody>
          <a:bodyPr anchor="ctr">
            <a:normAutofit/>
          </a:bodyPr>
          <a:lstStyle/>
          <a:p>
            <a:r>
              <a:rPr lang="en-US" sz="4000">
                <a:cs typeface="Calibri Light"/>
              </a:rPr>
              <a:t>Backlog Refinement</a:t>
            </a:r>
          </a:p>
        </p:txBody>
      </p:sp>
      <p:sp>
        <p:nvSpPr>
          <p:cNvPr id="3" name="Content Placeholder 2">
            <a:extLst>
              <a:ext uri="{FF2B5EF4-FFF2-40B4-BE49-F238E27FC236}">
                <a16:creationId xmlns:a16="http://schemas.microsoft.com/office/drawing/2014/main" id="{A065568B-C799-8FEF-F64E-84EBC46816A0}"/>
              </a:ext>
            </a:extLst>
          </p:cNvPr>
          <p:cNvSpPr>
            <a:spLocks noGrp="1"/>
          </p:cNvSpPr>
          <p:nvPr>
            <p:ph idx="1"/>
          </p:nvPr>
        </p:nvSpPr>
        <p:spPr>
          <a:xfrm>
            <a:off x="761801" y="2884929"/>
            <a:ext cx="4659756" cy="3374137"/>
          </a:xfrm>
        </p:spPr>
        <p:txBody>
          <a:bodyPr vert="horz" lIns="91440" tIns="45720" rIns="91440" bIns="45720" rtlCol="0" anchor="ctr">
            <a:normAutofit/>
          </a:bodyPr>
          <a:lstStyle/>
          <a:p>
            <a:r>
              <a:rPr lang="en-US" sz="2000">
                <a:ea typeface="+mn-lt"/>
                <a:cs typeface="+mn-lt"/>
              </a:rPr>
              <a:t>Problem: Many people are constantly adding new tasks to the Project Backlog. We need to ensure tasks are ready to be started before being added to a Sprint Backlog.</a:t>
            </a:r>
          </a:p>
          <a:p>
            <a:endParaRPr lang="en-US" sz="2000">
              <a:cs typeface="Calibri" panose="020F0502020204030204"/>
            </a:endParaRPr>
          </a:p>
          <a:p>
            <a:r>
              <a:rPr lang="en-US" sz="2000">
                <a:cs typeface="Calibri" panose="020F0502020204030204"/>
              </a:rPr>
              <a:t>Solution: Backlog Refinement!</a:t>
            </a:r>
          </a:p>
          <a:p>
            <a:pPr marL="0" indent="0">
              <a:buNone/>
            </a:pPr>
            <a:endParaRPr lang="en-US" sz="2000">
              <a:cs typeface="Calibri" panose="020F0502020204030204"/>
            </a:endParaRPr>
          </a:p>
        </p:txBody>
      </p:sp>
    </p:spTree>
    <p:extLst>
      <p:ext uri="{BB962C8B-B14F-4D97-AF65-F5344CB8AC3E}">
        <p14:creationId xmlns:p14="http://schemas.microsoft.com/office/powerpoint/2010/main" val="24395464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7C9BB94F01B054AB9D6703B2E3843C2" ma:contentTypeVersion="3" ma:contentTypeDescription="Create a new document." ma:contentTypeScope="" ma:versionID="c2a5aa7613e007f71296c10a9c808626">
  <xsd:schema xmlns:xsd="http://www.w3.org/2001/XMLSchema" xmlns:xs="http://www.w3.org/2001/XMLSchema" xmlns:p="http://schemas.microsoft.com/office/2006/metadata/properties" xmlns:ns2="1da2275e-2968-49d1-8384-5370aec42a4e" targetNamespace="http://schemas.microsoft.com/office/2006/metadata/properties" ma:root="true" ma:fieldsID="80b12a3d246929e5f7936d2d7f83cbb5" ns2:_="">
    <xsd:import namespace="1da2275e-2968-49d1-8384-5370aec42a4e"/>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a2275e-2968-49d1-8384-5370aec42a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B4A71FD-93CC-4AF9-BAE0-FF4AA56D9F28}">
  <ds:schemaRefs>
    <ds:schemaRef ds:uri="1da2275e-2968-49d1-8384-5370aec42a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E6C18BB-893D-465C-A8A9-4AD4A025DAED}">
  <ds:schemaRefs>
    <ds:schemaRef ds:uri="http://schemas.microsoft.com/sharepoint/v3/contenttype/forms"/>
  </ds:schemaRefs>
</ds:datastoreItem>
</file>

<file path=customXml/itemProps3.xml><?xml version="1.0" encoding="utf-8"?>
<ds:datastoreItem xmlns:ds="http://schemas.openxmlformats.org/officeDocument/2006/customXml" ds:itemID="{3267D596-B678-4A15-BB6F-A22CCA30683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1229</Words>
  <Application>Microsoft Macintosh PowerPoint</Application>
  <PresentationFormat>Widescreen</PresentationFormat>
  <Paragraphs>153</Paragraphs>
  <Slides>30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Arial,Sans-Serif</vt:lpstr>
      <vt:lpstr>Calibri</vt:lpstr>
      <vt:lpstr>Calibri Light</vt:lpstr>
      <vt:lpstr>Courier New</vt:lpstr>
      <vt:lpstr>Wingdings</vt:lpstr>
      <vt:lpstr>office theme</vt:lpstr>
      <vt:lpstr>Meetings in the Scrum Methodology</vt:lpstr>
      <vt:lpstr>Motivation</vt:lpstr>
      <vt:lpstr>High Level Review of Agile/Scrum</vt:lpstr>
      <vt:lpstr>High Level Review of Agile/Scrum</vt:lpstr>
      <vt:lpstr>Daily Stand-Up</vt:lpstr>
      <vt:lpstr>Daily Stand-up</vt:lpstr>
      <vt:lpstr>Daily Stand-Up</vt:lpstr>
      <vt:lpstr>Daily Stand-Up</vt:lpstr>
      <vt:lpstr>Backlog Refinement</vt:lpstr>
      <vt:lpstr>Backlog Refinement</vt:lpstr>
      <vt:lpstr>Backlog Refinement  - Estimation</vt:lpstr>
      <vt:lpstr>Sprint Planning</vt:lpstr>
      <vt:lpstr>Sprint Planning</vt:lpstr>
      <vt:lpstr>Sprint Planning: Agenda</vt:lpstr>
      <vt:lpstr>Sprint Review</vt:lpstr>
      <vt:lpstr>Sprint Review</vt:lpstr>
      <vt:lpstr>Sprint Review</vt:lpstr>
      <vt:lpstr>Sprint Review</vt:lpstr>
      <vt:lpstr>Sprint Review</vt:lpstr>
      <vt:lpstr>Sprint Review</vt:lpstr>
      <vt:lpstr>Better Sprint Reviews</vt:lpstr>
      <vt:lpstr>Better Sprint Reviews</vt:lpstr>
      <vt:lpstr>Sprint Retrospective (Retro)</vt:lpstr>
      <vt:lpstr>Sprint Retrospective</vt:lpstr>
      <vt:lpstr>Sprint Retrospective  - Real World Example</vt:lpstr>
      <vt:lpstr>Sprint Retrospective  - Real World Example</vt:lpstr>
      <vt:lpstr>Sprint Retrospective  - Real World Example</vt:lpstr>
      <vt:lpstr>Sprint Retrospective  - Real World Example</vt:lpstr>
      <vt:lpstr>Q&amp;A + Candy Canes!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Jakob McKenna</cp:lastModifiedBy>
  <cp:revision>2</cp:revision>
  <dcterms:created xsi:type="dcterms:W3CDTF">2023-11-29T06:36:41Z</dcterms:created>
  <dcterms:modified xsi:type="dcterms:W3CDTF">2023-11-30T22:52:47Z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0x01010037C9BB94F01B054AB9D6703B2E3843C2</vt:lpwstr>
  </property>
</Properties>
</file>